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p:restoredTop sz="72212"/>
  </p:normalViewPr>
  <p:slideViewPr>
    <p:cSldViewPr snapToGrid="0" snapToObjects="1">
      <p:cViewPr varScale="1">
        <p:scale>
          <a:sx n="54" d="100"/>
          <a:sy n="54" d="100"/>
        </p:scale>
        <p:origin x="20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E76A-3D19-574E-AA60-7DD3BC955BD2}" type="datetimeFigureOut">
              <a:rPr lang="en-US" smtClean="0"/>
              <a:t>8/21/19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CFB8A6-4D6F-1E49-9DC2-58D9F6107404}" type="slidenum">
              <a:rPr lang="en-US" smtClean="0"/>
              <a:t>‹#›</a:t>
            </a:fld>
            <a:endParaRPr lang="en-US"/>
          </a:p>
        </p:txBody>
      </p:sp>
    </p:spTree>
    <p:extLst>
      <p:ext uri="{BB962C8B-B14F-4D97-AF65-F5344CB8AC3E}">
        <p14:creationId xmlns:p14="http://schemas.microsoft.com/office/powerpoint/2010/main" val="22748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discuss the goals of this workshop</a:t>
            </a:r>
            <a:r>
              <a:rPr lang="en-US" baseline="0" dirty="0" smtClean="0"/>
              <a:t> and then jump right into the benefits of giving students a chance to pleasure reading—what it will do for them and what it will do for you as a teacher! </a:t>
            </a:r>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1</a:t>
            </a:fld>
            <a:endParaRPr lang="en-US"/>
          </a:p>
        </p:txBody>
      </p:sp>
    </p:spTree>
    <p:extLst>
      <p:ext uri="{BB962C8B-B14F-4D97-AF65-F5344CB8AC3E}">
        <p14:creationId xmlns:p14="http://schemas.microsoft.com/office/powerpoint/2010/main" val="1149492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indicates that time spent reading correlates positively with students’ performance on standardized reading tests (Cunningham &amp; </a:t>
            </a:r>
            <a:r>
              <a:rPr lang="en-US" dirty="0" err="1" smtClean="0"/>
              <a:t>Stanovich</a:t>
            </a:r>
            <a:r>
              <a:rPr lang="en-US" dirty="0" smtClean="0"/>
              <a:t>, 1998):</a:t>
            </a:r>
          </a:p>
          <a:p>
            <a:endParaRPr lang="en-US" dirty="0" smtClean="0"/>
          </a:p>
          <a:p>
            <a:r>
              <a:rPr lang="en-US" dirty="0" smtClean="0"/>
              <a:t>You see this chart on the</a:t>
            </a:r>
            <a:r>
              <a:rPr lang="en-US" baseline="0" dirty="0" smtClean="0"/>
              <a:t> screen with three columns: minutes of reading </a:t>
            </a:r>
            <a:r>
              <a:rPr lang="en-US" baseline="0" dirty="0" err="1" smtClean="0"/>
              <a:t>ber</a:t>
            </a:r>
            <a:r>
              <a:rPr lang="en-US" baseline="0" dirty="0" smtClean="0"/>
              <a:t> day, number of words read per year, and percentile rank on reading tests.  </a:t>
            </a:r>
            <a:endParaRPr lang="en-US" dirty="0" smtClean="0"/>
          </a:p>
          <a:p>
            <a:pPr lvl="1"/>
            <a:r>
              <a:rPr lang="en-US" dirty="0" smtClean="0"/>
              <a:t>A student in the twentieth percentile reads books for .7 minutes per day.  This adds up to 21,000 words per year.</a:t>
            </a:r>
          </a:p>
          <a:p>
            <a:pPr lvl="1"/>
            <a:r>
              <a:rPr lang="en-US" dirty="0" smtClean="0"/>
              <a:t>A student in the eightieth percentile reads books for 14.2 minutes per day.  This adds up to 1,146,000 words read per year.</a:t>
            </a:r>
          </a:p>
          <a:p>
            <a:pPr lvl="1"/>
            <a:r>
              <a:rPr lang="en-US" dirty="0" smtClean="0"/>
              <a:t>A student in the ninetieth percentile reads for 21.1 minutes per day.  This adds up to 1,823,000 words per year.</a:t>
            </a:r>
          </a:p>
          <a:p>
            <a:pPr lvl="1"/>
            <a:r>
              <a:rPr lang="en-US" dirty="0" smtClean="0"/>
              <a:t>A student in the ninety-eighth percentile reads for 65.0 minutes per day.  This adds up to 4,358,000 words per year.</a:t>
            </a:r>
          </a:p>
          <a:p>
            <a:pPr lvl="1"/>
            <a:endParaRPr lang="en-US" dirty="0" smtClean="0"/>
          </a:p>
          <a:p>
            <a:r>
              <a:rPr lang="en-US" baseline="0" dirty="0" smtClean="0"/>
              <a:t>This study was done with Grade 6 students. </a:t>
            </a:r>
            <a:r>
              <a:rPr lang="en-US" dirty="0" smtClean="0"/>
              <a:t>As you can see, the volume of independent, silent reading that students do in school is significantly related to gains in reading achievement. </a:t>
            </a:r>
            <a:r>
              <a:rPr lang="en-US" baseline="0" dirty="0" smtClean="0"/>
              <a:t> So immediately the wheels start turning in my head about what we can do as teachers about this.  Because if you are anything like me, I want my students in the 98</a:t>
            </a:r>
            <a:r>
              <a:rPr lang="en-US" baseline="30000" dirty="0" smtClean="0"/>
              <a:t>th</a:t>
            </a:r>
            <a:r>
              <a:rPr lang="en-US" baseline="0" dirty="0" smtClean="0"/>
              <a:t> and 90</a:t>
            </a:r>
            <a:r>
              <a:rPr lang="en-US" baseline="30000" dirty="0" smtClean="0"/>
              <a:t>th</a:t>
            </a:r>
            <a:r>
              <a:rPr lang="en-US" baseline="0" dirty="0" smtClean="0"/>
              <a:t> percentile, so that means I have got to get them reading between 40 to 91 minutes a day to make that happen.</a:t>
            </a:r>
            <a:endParaRPr lang="en-US" dirty="0" smtClean="0"/>
          </a:p>
          <a:p>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10</a:t>
            </a:fld>
            <a:endParaRPr lang="en-US"/>
          </a:p>
        </p:txBody>
      </p:sp>
    </p:spTree>
    <p:extLst>
      <p:ext uri="{BB962C8B-B14F-4D97-AF65-F5344CB8AC3E}">
        <p14:creationId xmlns:p14="http://schemas.microsoft.com/office/powerpoint/2010/main" val="144558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as teachers is to develop life-long readers. </a:t>
            </a:r>
          </a:p>
          <a:p>
            <a:r>
              <a:rPr lang="en-US" sz="1200" b="1" dirty="0" smtClean="0">
                <a:latin typeface="Calibri" charset="0"/>
                <a:ea typeface="Calibri" charset="0"/>
                <a:cs typeface="Calibri" charset="0"/>
              </a:rPr>
              <a:t>The QUESTION is:  </a:t>
            </a:r>
            <a:r>
              <a:rPr lang="en-US" sz="1200" dirty="0" smtClean="0">
                <a:latin typeface="Calibri" charset="0"/>
                <a:ea typeface="Calibri" charset="0"/>
                <a:cs typeface="Calibri" charset="0"/>
              </a:rPr>
              <a:t>How do we motivate our students to WANT to read for themselves?</a:t>
            </a:r>
          </a:p>
          <a:p>
            <a:r>
              <a:rPr lang="en-US" sz="1200" b="1" dirty="0" smtClean="0">
                <a:latin typeface="Calibri" charset="0"/>
                <a:ea typeface="Calibri" charset="0"/>
                <a:cs typeface="Calibri" charset="0"/>
              </a:rPr>
              <a:t>The ANSWER is simple:  </a:t>
            </a:r>
            <a:r>
              <a:rPr lang="en-US" sz="1200" dirty="0" smtClean="0">
                <a:latin typeface="Calibri" charset="0"/>
                <a:ea typeface="Calibri" charset="0"/>
                <a:cs typeface="Calibri" charset="0"/>
              </a:rPr>
              <a:t>Give them a chance to actually read at school and get into a home-run book that they will want to take home and find out what happens next!</a:t>
            </a:r>
          </a:p>
          <a:p>
            <a:endParaRPr lang="en-US" dirty="0" smtClean="0"/>
          </a:p>
          <a:p>
            <a:r>
              <a:rPr lang="en-US" dirty="0" smtClean="0"/>
              <a:t>*“Reading </a:t>
            </a:r>
            <a:r>
              <a:rPr lang="en-US" dirty="0" smtClean="0"/>
              <a:t>is more than a number.  It is a civic responsibility—one that should live in and outside the classroom.” (Myers, Miller 181)</a:t>
            </a:r>
          </a:p>
          <a:p>
            <a:endParaRPr lang="en-US" dirty="0" smtClean="0"/>
          </a:p>
          <a:p>
            <a:r>
              <a:rPr lang="en-US" dirty="0" smtClean="0"/>
              <a:t>“If we create a passion for reading within our students, they will be able to carry on the kind of inquiry that is needed to function in our democracy.” (Miller 180)</a:t>
            </a:r>
          </a:p>
          <a:p>
            <a:endParaRPr lang="en-US" dirty="0" smtClean="0"/>
          </a:p>
          <a:p>
            <a:r>
              <a:rPr lang="en-US" dirty="0" smtClean="0"/>
              <a:t>“Our students are shortchanged if we fail to teach reading beyond the narrow definition of a test score.” (Miller 180)</a:t>
            </a:r>
          </a:p>
        </p:txBody>
      </p:sp>
      <p:sp>
        <p:nvSpPr>
          <p:cNvPr id="4" name="Slide Number Placeholder 3"/>
          <p:cNvSpPr>
            <a:spLocks noGrp="1"/>
          </p:cNvSpPr>
          <p:nvPr>
            <p:ph type="sldNum" sz="quarter" idx="10"/>
          </p:nvPr>
        </p:nvSpPr>
        <p:spPr/>
        <p:txBody>
          <a:bodyPr/>
          <a:lstStyle/>
          <a:p>
            <a:fld id="{4FE239EA-0604-1D42-9DE2-ECFCEFE54CE5}" type="slidenum">
              <a:rPr lang="en-US" smtClean="0"/>
              <a:t>11</a:t>
            </a:fld>
            <a:endParaRPr lang="en-US"/>
          </a:p>
        </p:txBody>
      </p:sp>
    </p:spTree>
    <p:extLst>
      <p:ext uri="{BB962C8B-B14F-4D97-AF65-F5344CB8AC3E}">
        <p14:creationId xmlns:p14="http://schemas.microsoft.com/office/powerpoint/2010/main" val="1764822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Calibri" charset="0"/>
                <a:cs typeface="Calibri" charset="0"/>
              </a:rPr>
              <a:t>This requires a daily commitment on all of our parts.</a:t>
            </a:r>
          </a:p>
          <a:p>
            <a:endParaRPr lang="en-US" dirty="0" smtClean="0">
              <a:latin typeface="Calibri" charset="0"/>
              <a:ea typeface="Calibri" charset="0"/>
              <a:cs typeface="Calibri" charset="0"/>
            </a:endParaRPr>
          </a:p>
          <a:p>
            <a:r>
              <a:rPr lang="en-US" sz="1200" dirty="0" smtClean="0">
                <a:latin typeface="Calibri" charset="0"/>
                <a:ea typeface="Calibri" charset="0"/>
                <a:cs typeface="Calibri" charset="0"/>
              </a:rPr>
              <a:t>Ensuring our students read every day at school provides them opportunities to fall in love with books and develop stamina for reading.</a:t>
            </a:r>
          </a:p>
          <a:p>
            <a:endParaRPr lang="en-US" sz="1200" dirty="0" smtClean="0">
              <a:latin typeface="Calibri" charset="0"/>
              <a:ea typeface="Calibri" charset="0"/>
              <a:cs typeface="Calibri" charset="0"/>
            </a:endParaRPr>
          </a:p>
          <a:p>
            <a:r>
              <a:rPr lang="en-US" sz="1200" dirty="0" smtClean="0">
                <a:latin typeface="Calibri" charset="0"/>
                <a:ea typeface="Calibri" charset="0"/>
                <a:cs typeface="Calibri" charset="0"/>
              </a:rPr>
              <a:t>Daily pleasure reading IN SCHOOL builds students’ capacity for reading OUTSIDE of school—which is what we want our students to do!</a:t>
            </a:r>
            <a:endParaRPr lang="en-US" dirty="0" smtClean="0">
              <a:latin typeface="Calibri" charset="0"/>
              <a:ea typeface="Calibri" charset="0"/>
              <a:cs typeface="Calibri" charset="0"/>
            </a:endParaRP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*The </a:t>
            </a:r>
            <a:r>
              <a:rPr lang="en-US" dirty="0" smtClean="0">
                <a:latin typeface="Calibri" charset="0"/>
                <a:ea typeface="Calibri" charset="0"/>
                <a:cs typeface="Calibri" charset="0"/>
              </a:rPr>
              <a:t>more students practice, the more they enjoy and develop confidence in reading and the more likely they are to read in their free time.</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We cannot tell children they need to read more and refuse to offer any time for them to read during the school day.</a:t>
            </a:r>
          </a:p>
          <a:p>
            <a:endParaRPr lang="en-US" dirty="0" smtClean="0">
              <a:latin typeface="Calibri" charset="0"/>
              <a:ea typeface="Calibri" charset="0"/>
              <a:cs typeface="Calibri" charset="0"/>
            </a:endParaRPr>
          </a:p>
          <a:p>
            <a:r>
              <a:rPr lang="en-US" dirty="0" smtClean="0">
                <a:latin typeface="Calibri" charset="0"/>
                <a:ea typeface="Calibri" charset="0"/>
                <a:cs typeface="Calibri" charset="0"/>
              </a:rPr>
              <a:t>References: Miller, D. 2014. </a:t>
            </a:r>
            <a:r>
              <a:rPr lang="en-US" i="1" dirty="0" smtClean="0">
                <a:latin typeface="Calibri" charset="0"/>
                <a:ea typeface="Calibri" charset="0"/>
                <a:cs typeface="Calibri" charset="0"/>
              </a:rPr>
              <a:t>Reading in the Wild</a:t>
            </a:r>
            <a:r>
              <a:rPr lang="en-US" dirty="0" smtClean="0">
                <a:latin typeface="Calibri" charset="0"/>
                <a:ea typeface="Calibri" charset="0"/>
                <a:cs typeface="Calibri" charset="0"/>
              </a:rPr>
              <a:t>, San Francisco:</a:t>
            </a:r>
            <a:r>
              <a:rPr lang="en-US" baseline="0" dirty="0" smtClean="0">
                <a:latin typeface="Calibri" charset="0"/>
                <a:ea typeface="Calibri" charset="0"/>
                <a:cs typeface="Calibri" charset="0"/>
              </a:rPr>
              <a:t> </a:t>
            </a:r>
            <a:r>
              <a:rPr lang="en-US" baseline="0" dirty="0" err="1" smtClean="0">
                <a:latin typeface="Calibri" charset="0"/>
                <a:ea typeface="Calibri" charset="0"/>
                <a:cs typeface="Calibri" charset="0"/>
              </a:rPr>
              <a:t>Jossey</a:t>
            </a:r>
            <a:r>
              <a:rPr lang="en-US" baseline="0" dirty="0" smtClean="0">
                <a:latin typeface="Calibri" charset="0"/>
                <a:ea typeface="Calibri" charset="0"/>
                <a:cs typeface="Calibri" charset="0"/>
              </a:rPr>
              <a:t>-Bass.</a:t>
            </a:r>
            <a:endParaRPr lang="en-US" dirty="0" smtClean="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12</a:t>
            </a:fld>
            <a:endParaRPr lang="en-US"/>
          </a:p>
        </p:txBody>
      </p:sp>
    </p:spTree>
    <p:extLst>
      <p:ext uri="{BB962C8B-B14F-4D97-AF65-F5344CB8AC3E}">
        <p14:creationId xmlns:p14="http://schemas.microsoft.com/office/powerpoint/2010/main" val="271840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brainstorm</a:t>
            </a:r>
            <a:r>
              <a:rPr lang="en-US" baseline="0" dirty="0" smtClean="0"/>
              <a:t> some ideas here.  We need to allow more time for students to pleasure read.  </a:t>
            </a:r>
          </a:p>
          <a:p>
            <a:endParaRPr lang="en-US" baseline="0" dirty="0" smtClean="0"/>
          </a:p>
          <a:p>
            <a:r>
              <a:rPr lang="en-US" baseline="0" dirty="0" smtClean="0"/>
              <a:t>We know that </a:t>
            </a:r>
            <a:r>
              <a:rPr lang="en-US" dirty="0" smtClean="0"/>
              <a:t>”students </a:t>
            </a:r>
            <a:r>
              <a:rPr lang="en-US" dirty="0" smtClean="0"/>
              <a:t>are more likely to read a book at home that they have started reading at school.” (Miller,</a:t>
            </a:r>
            <a:r>
              <a:rPr lang="en-US" baseline="0" dirty="0" smtClean="0"/>
              <a:t> 2009, 51)</a:t>
            </a:r>
          </a:p>
          <a:p>
            <a:endParaRPr lang="en-US" dirty="0" smtClean="0"/>
          </a:p>
          <a:p>
            <a:r>
              <a:rPr lang="en-US" sz="1200" dirty="0" smtClean="0">
                <a:latin typeface="Calibri" charset="0"/>
                <a:ea typeface="Calibri" charset="0"/>
                <a:cs typeface="Calibri" charset="0"/>
              </a:rPr>
              <a:t>*We can establish school-wide DEAR time (Dear stands for drop everything and read)</a:t>
            </a:r>
            <a:r>
              <a:rPr lang="en-US" sz="1200" baseline="0" dirty="0" smtClean="0">
                <a:latin typeface="Calibri" charset="0"/>
                <a:ea typeface="Calibri" charset="0"/>
                <a:cs typeface="Calibri" charset="0"/>
              </a:rPr>
              <a:t> for at least </a:t>
            </a:r>
            <a:r>
              <a:rPr lang="en-US" sz="1200" dirty="0" smtClean="0">
                <a:latin typeface="Calibri" charset="0"/>
                <a:ea typeface="Calibri" charset="0"/>
                <a:cs typeface="Calibri" charset="0"/>
              </a:rPr>
              <a:t>15 minutes a day.  We can work together as staff</a:t>
            </a:r>
            <a:r>
              <a:rPr lang="en-US" sz="1200" baseline="0" dirty="0" smtClean="0">
                <a:latin typeface="Calibri" charset="0"/>
                <a:ea typeface="Calibri" charset="0"/>
                <a:cs typeface="Calibri" charset="0"/>
              </a:rPr>
              <a:t> to ensure that all classes at our schools are being held accountable to offer this time every day to their students.</a:t>
            </a:r>
            <a:endParaRPr lang="en-US" sz="1200" dirty="0" smtClean="0">
              <a:latin typeface="Calibri" charset="0"/>
              <a:ea typeface="Calibri" charset="0"/>
              <a:cs typeface="Calibri" charset="0"/>
            </a:endParaRPr>
          </a:p>
          <a:p>
            <a:r>
              <a:rPr lang="en-US" sz="1200" dirty="0" smtClean="0">
                <a:latin typeface="Calibri" charset="0"/>
                <a:ea typeface="Calibri" charset="0"/>
                <a:cs typeface="Calibri" charset="0"/>
              </a:rPr>
              <a:t>W</a:t>
            </a:r>
            <a:r>
              <a:rPr lang="en-US" sz="1200" baseline="0" dirty="0" smtClean="0">
                <a:latin typeface="Calibri" charset="0"/>
                <a:ea typeface="Calibri" charset="0"/>
                <a:cs typeface="Calibri" charset="0"/>
              </a:rPr>
              <a:t>e can also consider e</a:t>
            </a:r>
            <a:r>
              <a:rPr lang="en-US" sz="1200" dirty="0" smtClean="0">
                <a:latin typeface="Calibri" charset="0"/>
                <a:ea typeface="Calibri" charset="0"/>
                <a:cs typeface="Calibri" charset="0"/>
              </a:rPr>
              <a:t>xtending DEAR time to 30 minutes (if possible) to get even more reading time in for our students.</a:t>
            </a:r>
          </a:p>
          <a:p>
            <a:endParaRPr lang="en-US" sz="1200" dirty="0" smtClean="0">
              <a:latin typeface="Calibri" charset="0"/>
              <a:ea typeface="Calibri" charset="0"/>
              <a:cs typeface="Calibri" charset="0"/>
            </a:endParaRPr>
          </a:p>
          <a:p>
            <a:r>
              <a:rPr lang="en-US" sz="1200" dirty="0" smtClean="0">
                <a:latin typeface="Calibri" charset="0"/>
                <a:ea typeface="Calibri" charset="0"/>
                <a:cs typeface="Calibri" charset="0"/>
              </a:rPr>
              <a:t>As teachers, taking our students to the school library weekly is a must.  They need to be aware of the books</a:t>
            </a:r>
            <a:r>
              <a:rPr lang="en-US" sz="1200" baseline="0" dirty="0" smtClean="0">
                <a:latin typeface="Calibri" charset="0"/>
                <a:ea typeface="Calibri" charset="0"/>
                <a:cs typeface="Calibri" charset="0"/>
              </a:rPr>
              <a:t> available to them to read. </a:t>
            </a:r>
          </a:p>
          <a:p>
            <a:endParaRPr lang="en-US" sz="1200" baseline="0" dirty="0" smtClean="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4FE239EA-0604-1D42-9DE2-ECFCEFE54CE5}" type="slidenum">
              <a:rPr lang="en-US" smtClean="0"/>
              <a:t>13</a:t>
            </a:fld>
            <a:endParaRPr lang="en-US"/>
          </a:p>
        </p:txBody>
      </p:sp>
    </p:spTree>
    <p:extLst>
      <p:ext uri="{BB962C8B-B14F-4D97-AF65-F5344CB8AC3E}">
        <p14:creationId xmlns:p14="http://schemas.microsoft.com/office/powerpoint/2010/main" val="180042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charset="0"/>
                <a:ea typeface="Calibri" charset="0"/>
                <a:cs typeface="Calibri" charset="0"/>
              </a:rPr>
              <a:t>You as the teacher can help by bringing</a:t>
            </a:r>
            <a:r>
              <a:rPr lang="en-US" sz="1200" baseline="0" dirty="0" smtClean="0">
                <a:latin typeface="Calibri" charset="0"/>
                <a:ea typeface="Calibri" charset="0"/>
                <a:cs typeface="Calibri" charset="0"/>
              </a:rPr>
              <a:t> </a:t>
            </a:r>
            <a:r>
              <a:rPr lang="en-US" sz="1200" dirty="0" smtClean="0">
                <a:latin typeface="Calibri" charset="0"/>
                <a:ea typeface="Calibri" charset="0"/>
                <a:cs typeface="Calibri" charset="0"/>
              </a:rPr>
              <a:t>books from the library to the classroom for students to browse and choose from too.</a:t>
            </a:r>
          </a:p>
          <a:p>
            <a:r>
              <a:rPr lang="en-US" sz="1200" dirty="0" smtClean="0">
                <a:latin typeface="Calibri" charset="0"/>
                <a:ea typeface="Calibri" charset="0"/>
                <a:cs typeface="Calibri" charset="0"/>
              </a:rPr>
              <a:t>Require students to check in and check out books weekly; take books home and bring them back to school every day to read.</a:t>
            </a:r>
          </a:p>
          <a:p>
            <a:endParaRPr lang="en-US" sz="1200" dirty="0" smtClean="0">
              <a:latin typeface="Calibri" charset="0"/>
              <a:ea typeface="Calibri" charset="0"/>
              <a:cs typeface="Calibri" charset="0"/>
            </a:endParaRPr>
          </a:p>
          <a:p>
            <a:r>
              <a:rPr lang="en-US" sz="1200" dirty="0" smtClean="0">
                <a:latin typeface="Calibri" charset="0"/>
                <a:ea typeface="Calibri" charset="0"/>
                <a:cs typeface="Calibri" charset="0"/>
              </a:rPr>
              <a:t>Model pleasure reading yourself (as the teacher) by bringing a book to school and reading it during DEAR time too.  What about a teachers as readers book club once a month during the</a:t>
            </a:r>
            <a:r>
              <a:rPr lang="en-US" sz="1200" baseline="0" dirty="0" smtClean="0">
                <a:latin typeface="Calibri" charset="0"/>
                <a:ea typeface="Calibri" charset="0"/>
                <a:cs typeface="Calibri" charset="0"/>
              </a:rPr>
              <a:t> lunch break?  Every teacher brings the book they have read or are reading, and that lunch conversation is specifically dedicated to conversations about the books you are reading.  Tell your students about the club.  Students are amazed when they find out their teachers enjoy reading and it gives them permission to enjoy reading and talking about books too!  Who knows, they may get the idea to start their own book club outside of school</a:t>
            </a:r>
            <a:r>
              <a:rPr lang="mr-IN" sz="1200" baseline="0" dirty="0" smtClean="0">
                <a:latin typeface="Calibri" charset="0"/>
                <a:ea typeface="Calibri" charset="0"/>
                <a:cs typeface="Calibri" charset="0"/>
              </a:rPr>
              <a:t>…</a:t>
            </a:r>
            <a:r>
              <a:rPr lang="en-US" sz="1200" baseline="0" dirty="0" smtClean="0">
                <a:latin typeface="Calibri" charset="0"/>
                <a:ea typeface="Calibri" charset="0"/>
                <a:cs typeface="Calibri" charset="0"/>
              </a:rPr>
              <a:t>this is huge!</a:t>
            </a:r>
            <a:endParaRPr lang="en-US" sz="1200" dirty="0" smtClean="0">
              <a:latin typeface="Calibri" charset="0"/>
              <a:ea typeface="Calibri" charset="0"/>
              <a:cs typeface="Calibri"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14</a:t>
            </a:fld>
            <a:endParaRPr lang="en-US"/>
          </a:p>
        </p:txBody>
      </p:sp>
    </p:spTree>
    <p:extLst>
      <p:ext uri="{BB962C8B-B14F-4D97-AF65-F5344CB8AC3E}">
        <p14:creationId xmlns:p14="http://schemas.microsoft.com/office/powerpoint/2010/main" val="186321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practical ideas include</a:t>
            </a:r>
            <a:r>
              <a:rPr lang="en-US" baseline="0" dirty="0" smtClean="0"/>
              <a:t> teaching your students classroom norms and routines that can be established at the very beginning of the year that you follow through on throughout the terms ahead.  Students can pull out a book during classroom interruptions.  How many of us have had our lessons interrupted for some reason or another?  You have to step away.  What does your class do while they are waiting for the lesson to resume?  </a:t>
            </a:r>
          </a:p>
          <a:p>
            <a:endParaRPr lang="en-US" baseline="0" dirty="0" smtClean="0"/>
          </a:p>
          <a:p>
            <a:r>
              <a:rPr lang="en-US" baseline="0" dirty="0" smtClean="0"/>
              <a:t>*What about bell ringers and warm ups?  When students get to school early and they are waiting on their teacher to arrive? What if the norm in your class was to train your students to have their books out, reading around the classroom or the courtyard or sitting against the wall in the hallways or at their desks before school begins?</a:t>
            </a:r>
          </a:p>
          <a:p>
            <a:endParaRPr lang="en-US" baseline="0" dirty="0" smtClean="0"/>
          </a:p>
          <a:p>
            <a:r>
              <a:rPr lang="en-US" baseline="0" dirty="0" smtClean="0"/>
              <a:t>*What about when students are done with an assignment and they are waiting for the rest of the class to finish too?  Pull out the book and read.  You don’t have to create any extra assignments to keep them busy.  They’re getting in those 40-91 minutes of reading in that they need to succeed.</a:t>
            </a:r>
          </a:p>
          <a:p>
            <a:endParaRPr lang="en-US" baseline="0" dirty="0" smtClean="0"/>
          </a:p>
          <a:p>
            <a:r>
              <a:rPr lang="en-US" baseline="0" dirty="0" smtClean="0"/>
              <a:t>In between times like sports days, awards days, assemblies—how often do we complain that we can’t seem to keep our students quiet while they are waiting for something to begin? The solution may be to bring a book with them and read it until the event begins and they put it away.</a:t>
            </a:r>
          </a:p>
          <a:p>
            <a:endParaRPr lang="en-US" baseline="0" dirty="0" smtClean="0"/>
          </a:p>
          <a:p>
            <a:r>
              <a:rPr lang="en-US" baseline="0" dirty="0" smtClean="0"/>
              <a:t>*And obviously weekly Library Time is a great place for reading too.  They’ve checked out their book already, they</a:t>
            </a:r>
            <a:r>
              <a:rPr lang="mr-IN" baseline="0" dirty="0" smtClean="0"/>
              <a:t>’</a:t>
            </a:r>
            <a:r>
              <a:rPr lang="en-US" baseline="0" dirty="0" smtClean="0"/>
              <a:t>re waiting on the other students to check out theirs.  They’re sitting on the floor reading their book while they are waiting for the others.  </a:t>
            </a:r>
          </a:p>
          <a:p>
            <a:endParaRPr lang="en-US" baseline="0" dirty="0" smtClean="0"/>
          </a:p>
          <a:p>
            <a:r>
              <a:rPr lang="en-US" baseline="0" dirty="0" smtClean="0"/>
              <a:t>*Pleasure reading is NOT something extra.  It is the number one activity that will strengthen our students as readers and develop all of those skills they need that we saw from the research at the beginning.  *If you haven’t been protecting time every single day to allow your students to pleasure read in your classroom, my challenge to you is-</a:t>
            </a:r>
            <a:r>
              <a:rPr lang="mr-IN" baseline="0" dirty="0" smtClean="0"/>
              <a:t>–</a:t>
            </a:r>
            <a:r>
              <a:rPr lang="en-US" baseline="0" dirty="0" smtClean="0"/>
              <a:t>what can you do to make this happen right now, this year, this term?</a:t>
            </a:r>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15</a:t>
            </a:fld>
            <a:endParaRPr lang="en-US"/>
          </a:p>
        </p:txBody>
      </p:sp>
    </p:spTree>
    <p:extLst>
      <p:ext uri="{BB962C8B-B14F-4D97-AF65-F5344CB8AC3E}">
        <p14:creationId xmlns:p14="http://schemas.microsoft.com/office/powerpoint/2010/main" val="57327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got a total of 8 workshop goals, 5 on this slide and 3 on the next.  My hope is to flesh out exactly how</a:t>
            </a:r>
            <a:r>
              <a:rPr lang="en-US" baseline="0" dirty="0" smtClean="0"/>
              <a:t> to connect the library at your school with your classroom.  </a:t>
            </a:r>
          </a:p>
          <a:p>
            <a:endParaRPr lang="en-US" baseline="0" dirty="0" smtClean="0"/>
          </a:p>
          <a:p>
            <a:r>
              <a:rPr lang="en-US" baseline="0" dirty="0" smtClean="0"/>
              <a:t>We will start with providing evidence and research by experts, showing how pleasure reading habits improve student performance.  When students pick books for themselves and actually have time to read the books they want to read, their reading significantly improves!</a:t>
            </a:r>
          </a:p>
          <a:p>
            <a:endParaRPr lang="en-US" baseline="0" dirty="0" smtClean="0"/>
          </a:p>
          <a:p>
            <a:r>
              <a:rPr lang="en-US" baseline="0" dirty="0" smtClean="0"/>
              <a:t>Next, we will revisit the idea of teachers as readers and give some practical suggestions that you can implement in your own life to make reading more of a priority for you and for your own family, which in turn is going to transform the way you teach and value reading for your students.</a:t>
            </a:r>
          </a:p>
          <a:p>
            <a:endParaRPr lang="en-US" baseline="0" dirty="0" smtClean="0"/>
          </a:p>
          <a:p>
            <a:r>
              <a:rPr lang="en-US" baseline="0" dirty="0" smtClean="0"/>
              <a:t>Third, we will explore the Teachers Resource Guide to the Library.  The TRG is a publication Hands Across the Sea developed for the purpose of giving teachers the tools they need to start using the library at their schools much more.</a:t>
            </a:r>
          </a:p>
          <a:p>
            <a:endParaRPr lang="en-US" baseline="0" dirty="0" smtClean="0"/>
          </a:p>
          <a:p>
            <a:r>
              <a:rPr lang="en-US" baseline="0" dirty="0" smtClean="0"/>
              <a:t>We will talk together about ways to motivate students to read at school and at home.  As well as investigate strategies to build a community of lifelong readers.  Not just as your students in your classroom THIS year, but that they’ll hold on to their love of reading next year and the year after that</a:t>
            </a:r>
            <a:r>
              <a:rPr lang="mr-IN" baseline="0" dirty="0" smtClean="0"/>
              <a:t>…</a:t>
            </a:r>
            <a:r>
              <a:rPr lang="en-US" baseline="0" dirty="0" smtClean="0"/>
              <a:t>into secondary school, college, university—ultimately into adulthood.</a:t>
            </a:r>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2</a:t>
            </a:fld>
            <a:endParaRPr lang="en-US"/>
          </a:p>
        </p:txBody>
      </p:sp>
    </p:spTree>
    <p:extLst>
      <p:ext uri="{BB962C8B-B14F-4D97-AF65-F5344CB8AC3E}">
        <p14:creationId xmlns:p14="http://schemas.microsoft.com/office/powerpoint/2010/main" val="9012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talk about how to use books from the library to teach YOUR</a:t>
            </a:r>
            <a:r>
              <a:rPr lang="en-US" baseline="0" dirty="0" smtClean="0"/>
              <a:t> curriculum with—not just Language Arts and reading, but</a:t>
            </a:r>
            <a:r>
              <a:rPr lang="mr-IN" baseline="0" dirty="0" smtClean="0"/>
              <a:t>…</a:t>
            </a:r>
            <a:endParaRPr lang="en-US" baseline="0" dirty="0" smtClean="0"/>
          </a:p>
          <a:p>
            <a:r>
              <a:rPr lang="en-US" baseline="0" dirty="0" smtClean="0"/>
              <a:t>As number 7 says, how to use the lesson plans in the TRG and ones you create yourself to integrate books from the library into all content areas—science, social studies, math.</a:t>
            </a:r>
          </a:p>
          <a:p>
            <a:r>
              <a:rPr lang="en-US" baseline="0" dirty="0" smtClean="0"/>
              <a:t>And finally, this workshop will provide you the opportunity to actually create a lesson plan and have some activities that use books from your library that you can use with your students tomorrow—as soon as you go back to school.</a:t>
            </a:r>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3</a:t>
            </a:fld>
            <a:endParaRPr lang="en-US"/>
          </a:p>
        </p:txBody>
      </p:sp>
    </p:spTree>
    <p:extLst>
      <p:ext uri="{BB962C8B-B14F-4D97-AF65-F5344CB8AC3E}">
        <p14:creationId xmlns:p14="http://schemas.microsoft.com/office/powerpoint/2010/main" val="88790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get started with the research.  Research shows that pleasure reading habits are THE answer to student achievement.  We all want our students to achieve.  We want them to pass those standardized reading tests.  We want them to do well.  So how do we take this research about pleasure reading habits and apply it to our daily classroom routines?  That’s our next big question, and we are on our way to it.</a:t>
            </a:r>
          </a:p>
          <a:p>
            <a:endParaRPr lang="en-US" baseline="0" dirty="0" smtClean="0"/>
          </a:p>
          <a:p>
            <a:r>
              <a:rPr lang="en-US" baseline="0" dirty="0" smtClean="0"/>
              <a:t>Two books that have been instrumental in my research of this topic are: The Power of Reading: Insights from the Research and The Book Whisperer: Awakening the Inner Reader in Every Child.  The first book is evidence, case studies, and research compounded to show that the benefits of reading for pleasure is the key to student success.  The Book Whisperer is a much more easy, fun read, especially for teachers—and it includes the research, but really works through the “how </a:t>
            </a:r>
            <a:r>
              <a:rPr lang="en-US" baseline="0" dirty="0" err="1" smtClean="0"/>
              <a:t>tos</a:t>
            </a:r>
            <a:r>
              <a:rPr lang="en-US" baseline="0" dirty="0" smtClean="0"/>
              <a:t>” for us teachers and what a classroom full of readers actually looks like and how we can do it too.</a:t>
            </a:r>
            <a:endParaRPr lang="en-US" dirty="0"/>
          </a:p>
        </p:txBody>
      </p:sp>
      <p:sp>
        <p:nvSpPr>
          <p:cNvPr id="4" name="Slide Number Placeholder 3"/>
          <p:cNvSpPr>
            <a:spLocks noGrp="1"/>
          </p:cNvSpPr>
          <p:nvPr>
            <p:ph type="sldNum" sz="quarter" idx="10"/>
          </p:nvPr>
        </p:nvSpPr>
        <p:spPr/>
        <p:txBody>
          <a:bodyPr/>
          <a:lstStyle/>
          <a:p>
            <a:fld id="{F2CFB8A6-4D6F-1E49-9DC2-58D9F6107404}" type="slidenum">
              <a:rPr lang="en-US" smtClean="0"/>
              <a:t>4</a:t>
            </a:fld>
            <a:endParaRPr lang="en-US"/>
          </a:p>
        </p:txBody>
      </p:sp>
    </p:spTree>
    <p:extLst>
      <p:ext uri="{BB962C8B-B14F-4D97-AF65-F5344CB8AC3E}">
        <p14:creationId xmlns:p14="http://schemas.microsoft.com/office/powerpoint/2010/main" val="213070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pleasure reading is. </a:t>
            </a:r>
            <a:r>
              <a:rPr lang="en-US" sz="1200" dirty="0" smtClean="0"/>
              <a:t>Reading for pleasure is reading because you want to.</a:t>
            </a:r>
          </a:p>
          <a:p>
            <a:endParaRPr lang="en-US" sz="1200" dirty="0" smtClean="0"/>
          </a:p>
          <a:p>
            <a:r>
              <a:rPr lang="en-US" sz="1200" dirty="0" smtClean="0"/>
              <a:t>No book reports, no questions at the end of the chapter.</a:t>
            </a:r>
          </a:p>
          <a:p>
            <a:r>
              <a:rPr lang="en-US" sz="1200" dirty="0" smtClean="0"/>
              <a:t>You get to choose the book you want to read.</a:t>
            </a:r>
          </a:p>
          <a:p>
            <a:r>
              <a:rPr lang="en-US" sz="1200" dirty="0" smtClean="0"/>
              <a:t>You don’t have to finish the book if you don’t like it.</a:t>
            </a:r>
          </a:p>
          <a:p>
            <a:r>
              <a:rPr lang="en-US" sz="1200" dirty="0" smtClean="0"/>
              <a:t>Also called “free, independent reading” (FIR) or “free voluntary reading” (FVR) and sometimes “sustained silent reading” (SSR) by researchers.</a:t>
            </a:r>
            <a:endParaRPr lang="en-US" dirty="0" smtClean="0"/>
          </a:p>
          <a:p>
            <a:endParaRPr lang="en-US" dirty="0" smtClean="0"/>
          </a:p>
          <a:p>
            <a:r>
              <a:rPr lang="en-US" dirty="0" smtClean="0"/>
              <a:t>Students </a:t>
            </a:r>
            <a:r>
              <a:rPr lang="en-US" dirty="0" smtClean="0"/>
              <a:t>learn more and are more motivated when they are enjoying the activity.</a:t>
            </a:r>
          </a:p>
          <a:p>
            <a:r>
              <a:rPr lang="en-US" dirty="0" smtClean="0"/>
              <a:t>There is strong evidence </a:t>
            </a:r>
            <a:r>
              <a:rPr lang="en-US" dirty="0" smtClean="0"/>
              <a:t>that free voluntary reading is very enjoyable</a:t>
            </a:r>
            <a:r>
              <a:rPr lang="en-US" dirty="0" smtClean="0"/>
              <a:t>.</a:t>
            </a:r>
          </a:p>
          <a:p>
            <a:endParaRPr lang="en-US" dirty="0" smtClean="0"/>
          </a:p>
          <a:p>
            <a:r>
              <a:rPr lang="en-US" dirty="0" smtClean="0"/>
              <a:t>Flow is the state people reach when they are deeply but effortlessly involved in an activity.  Reading is the most frequently mentioned “flow” activity. </a:t>
            </a:r>
            <a:r>
              <a:rPr lang="en-US" dirty="0" smtClean="0"/>
              <a:t> Think about it.</a:t>
            </a:r>
            <a:r>
              <a:rPr lang="en-US" baseline="0" dirty="0" smtClean="0"/>
              <a:t>  Have you ever been so caught up in what you were reading that you completely lost track of time?  That is flow.  That is what we are talking about here.</a:t>
            </a:r>
          </a:p>
          <a:p>
            <a:endParaRPr lang="en-US" dirty="0" smtClean="0"/>
          </a:p>
          <a:p>
            <a:r>
              <a:rPr lang="en-US" dirty="0" smtClean="0"/>
              <a:t>Students’ motivation and interest in reading is higher when they get the opportunity to read in school.  </a:t>
            </a:r>
            <a:endParaRPr lang="en-US" dirty="0" smtClean="0"/>
          </a:p>
          <a:p>
            <a:endParaRPr lang="en-US" dirty="0" smtClean="0"/>
          </a:p>
          <a:p>
            <a:r>
              <a:rPr lang="en-US" dirty="0" smtClean="0"/>
              <a:t>No other classroom activity that teaches reading has shown better results as reading-for-pleasure—not only in terms of reading achievement but also in terms of motivation. </a:t>
            </a:r>
          </a:p>
          <a:p>
            <a:endParaRPr lang="en-US" dirty="0" smtClean="0"/>
          </a:p>
        </p:txBody>
      </p:sp>
      <p:sp>
        <p:nvSpPr>
          <p:cNvPr id="4" name="Slide Number Placeholder 3"/>
          <p:cNvSpPr>
            <a:spLocks noGrp="1"/>
          </p:cNvSpPr>
          <p:nvPr>
            <p:ph type="sldNum" sz="quarter" idx="10"/>
          </p:nvPr>
        </p:nvSpPr>
        <p:spPr/>
        <p:txBody>
          <a:bodyPr/>
          <a:lstStyle/>
          <a:p>
            <a:fld id="{4FE239EA-0604-1D42-9DE2-ECFCEFE54CE5}" type="slidenum">
              <a:rPr lang="en-US" smtClean="0"/>
              <a:t>5</a:t>
            </a:fld>
            <a:endParaRPr lang="en-US"/>
          </a:p>
        </p:txBody>
      </p:sp>
    </p:spTree>
    <p:extLst>
      <p:ext uri="{BB962C8B-B14F-4D97-AF65-F5344CB8AC3E}">
        <p14:creationId xmlns:p14="http://schemas.microsoft.com/office/powerpoint/2010/main" val="89950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evidence and case studies researchers have found point to all the benefits of reading for pleasure:  </a:t>
            </a:r>
          </a:p>
          <a:p>
            <a:endParaRPr lang="en-US" baseline="0" dirty="0" smtClean="0"/>
          </a:p>
          <a:p>
            <a:r>
              <a:rPr lang="en-US" baseline="0" dirty="0" smtClean="0"/>
              <a:t>It builds background knowledge.</a:t>
            </a:r>
          </a:p>
          <a:p>
            <a:r>
              <a:rPr lang="en-US" baseline="0" dirty="0" smtClean="0"/>
              <a:t>It improves achievement.</a:t>
            </a:r>
          </a:p>
          <a:p>
            <a:r>
              <a:rPr lang="en-US" baseline="0" dirty="0" smtClean="0"/>
              <a:t>It increases motivation.</a:t>
            </a:r>
          </a:p>
          <a:p>
            <a:r>
              <a:rPr lang="en-US" baseline="0" dirty="0" smtClean="0"/>
              <a:t>It increases vocabulary.</a:t>
            </a:r>
            <a:endParaRPr lang="en-US" dirty="0" smtClean="0"/>
          </a:p>
        </p:txBody>
      </p:sp>
      <p:sp>
        <p:nvSpPr>
          <p:cNvPr id="4" name="Slide Number Placeholder 3"/>
          <p:cNvSpPr>
            <a:spLocks noGrp="1"/>
          </p:cNvSpPr>
          <p:nvPr>
            <p:ph type="sldNum" sz="quarter" idx="10"/>
          </p:nvPr>
        </p:nvSpPr>
        <p:spPr/>
        <p:txBody>
          <a:bodyPr/>
          <a:lstStyle/>
          <a:p>
            <a:fld id="{4FE239EA-0604-1D42-9DE2-ECFCEFE54CE5}" type="slidenum">
              <a:rPr lang="en-US" smtClean="0"/>
              <a:t>6</a:t>
            </a:fld>
            <a:endParaRPr lang="en-US"/>
          </a:p>
        </p:txBody>
      </p:sp>
    </p:spTree>
    <p:extLst>
      <p:ext uri="{BB962C8B-B14F-4D97-AF65-F5344CB8AC3E}">
        <p14:creationId xmlns:p14="http://schemas.microsoft.com/office/powerpoint/2010/main" val="86086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improves writing.</a:t>
            </a:r>
          </a:p>
          <a:p>
            <a:r>
              <a:rPr lang="en-US" baseline="0" dirty="0" smtClean="0"/>
              <a:t>It builds background knowledge.</a:t>
            </a:r>
          </a:p>
          <a:p>
            <a:r>
              <a:rPr lang="en-US" baseline="0" dirty="0" smtClean="0"/>
              <a:t>It improves understand of text structures.</a:t>
            </a:r>
          </a:p>
          <a:p>
            <a:r>
              <a:rPr lang="en-US" baseline="0" dirty="0" smtClean="0"/>
              <a:t>It develops empathy. </a:t>
            </a:r>
          </a:p>
          <a:p>
            <a:r>
              <a:rPr lang="en-US" baseline="0" dirty="0" smtClean="0"/>
              <a:t>It also develops personal identity.</a:t>
            </a:r>
            <a:endParaRPr lang="en-US" dirty="0" smtClean="0"/>
          </a:p>
          <a:p>
            <a:r>
              <a:rPr lang="en-US" dirty="0" smtClean="0"/>
              <a:t>Reading</a:t>
            </a:r>
            <a:r>
              <a:rPr lang="en-US" baseline="0" dirty="0" smtClean="0"/>
              <a:t> for pleasure builds g</a:t>
            </a:r>
            <a:r>
              <a:rPr lang="en-US" dirty="0" smtClean="0"/>
              <a:t>reater </a:t>
            </a:r>
            <a:r>
              <a:rPr lang="en-US" dirty="0" smtClean="0"/>
              <a:t>self-confidence </a:t>
            </a:r>
            <a:r>
              <a:rPr lang="en-US" dirty="0" smtClean="0"/>
              <a:t>in a student as </a:t>
            </a:r>
            <a:r>
              <a:rPr lang="en-US" dirty="0" smtClean="0"/>
              <a:t>a </a:t>
            </a:r>
            <a:r>
              <a:rPr lang="en-US" dirty="0" smtClean="0"/>
              <a:t>reader.</a:t>
            </a:r>
          </a:p>
          <a:p>
            <a:r>
              <a:rPr lang="en-US" dirty="0" smtClean="0"/>
              <a:t>Reading</a:t>
            </a:r>
            <a:r>
              <a:rPr lang="en-US" baseline="0" dirty="0" smtClean="0"/>
              <a:t> for pleasure is the key to b</a:t>
            </a:r>
            <a:r>
              <a:rPr lang="en-US" dirty="0" smtClean="0"/>
              <a:t>ecoming </a:t>
            </a:r>
            <a:r>
              <a:rPr lang="en-US" dirty="0" smtClean="0"/>
              <a:t>a life-long reader and </a:t>
            </a:r>
            <a:r>
              <a:rPr lang="en-US" dirty="0" smtClean="0"/>
              <a:t>learner.</a:t>
            </a:r>
            <a:r>
              <a:rPr lang="en-US" baseline="0" dirty="0" smtClean="0"/>
              <a:t>  In today’s day and age, students HAVE to be open to learning new things—no matter what industry they choose to pursue.</a:t>
            </a:r>
            <a:endParaRPr lang="en-US" dirty="0" smtClean="0"/>
          </a:p>
        </p:txBody>
      </p:sp>
      <p:sp>
        <p:nvSpPr>
          <p:cNvPr id="4" name="Slide Number Placeholder 3"/>
          <p:cNvSpPr>
            <a:spLocks noGrp="1"/>
          </p:cNvSpPr>
          <p:nvPr>
            <p:ph type="sldNum" sz="quarter" idx="10"/>
          </p:nvPr>
        </p:nvSpPr>
        <p:spPr/>
        <p:txBody>
          <a:bodyPr/>
          <a:lstStyle/>
          <a:p>
            <a:fld id="{4FE239EA-0604-1D42-9DE2-ECFCEFE54CE5}" type="slidenum">
              <a:rPr lang="en-US" smtClean="0"/>
              <a:t>7</a:t>
            </a:fld>
            <a:endParaRPr lang="en-US"/>
          </a:p>
        </p:txBody>
      </p:sp>
    </p:spTree>
    <p:extLst>
      <p:ext uri="{BB962C8B-B14F-4D97-AF65-F5344CB8AC3E}">
        <p14:creationId xmlns:p14="http://schemas.microsoft.com/office/powerpoint/2010/main" val="209327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Well-read people write well because they have subconsciously acquired good writing style</a:t>
            </a:r>
            <a:r>
              <a:rPr lang="en-US" dirty="0" smtClean="0"/>
              <a:t>.</a:t>
            </a:r>
          </a:p>
          <a:p>
            <a:endParaRPr lang="en-US" dirty="0" smtClean="0"/>
          </a:p>
          <a:p>
            <a:r>
              <a:rPr lang="en-US" dirty="0" smtClean="0"/>
              <a:t>When children read for pleasure, when they get </a:t>
            </a:r>
            <a:r>
              <a:rPr lang="en-US" sz="1200" dirty="0" smtClean="0">
                <a:latin typeface="Calibri" charset="0"/>
                <a:ea typeface="Calibri" charset="0"/>
                <a:cs typeface="Calibri" charset="0"/>
              </a:rPr>
              <a:t>“hooked on books,” they acquire, involuntarily and without conscious effort, nearly all of the so-called “language skills” many people are so concerned about. </a:t>
            </a:r>
          </a:p>
          <a:p>
            <a:endParaRPr lang="en-US" sz="1200" dirty="0" smtClean="0">
              <a:latin typeface="Calibri" charset="0"/>
              <a:ea typeface="Calibri" charset="0"/>
              <a:cs typeface="Calibri" charset="0"/>
            </a:endParaRPr>
          </a:p>
          <a:p>
            <a:r>
              <a:rPr lang="en-US" sz="1200" dirty="0" smtClean="0">
                <a:latin typeface="Calibri" charset="0"/>
                <a:ea typeface="Calibri" charset="0"/>
                <a:cs typeface="Calibri" charset="0"/>
              </a:rPr>
              <a:t>“They will become adequate readers, acquire a large vocabulary, develop the ability to understand and use complex grammatical constructions, develop a good writing style, and become good spellers.”   </a:t>
            </a:r>
            <a:endParaRPr lang="en-US" dirty="0" smtClean="0"/>
          </a:p>
          <a:p>
            <a:endParaRPr lang="en-US" dirty="0" smtClean="0"/>
          </a:p>
          <a:p>
            <a:r>
              <a:rPr lang="en-US" dirty="0" smtClean="0"/>
              <a:t>*Lee </a:t>
            </a:r>
            <a:r>
              <a:rPr lang="en-US" dirty="0" smtClean="0"/>
              <a:t>and </a:t>
            </a:r>
            <a:r>
              <a:rPr lang="en-US" dirty="0" err="1" smtClean="0"/>
              <a:t>Krashen</a:t>
            </a:r>
            <a:r>
              <a:rPr lang="en-US" dirty="0" smtClean="0"/>
              <a:t> (1997) proposed that those who read </a:t>
            </a:r>
            <a:r>
              <a:rPr lang="en-US" dirty="0" smtClean="0"/>
              <a:t>more </a:t>
            </a:r>
            <a:r>
              <a:rPr lang="en-US" dirty="0" smtClean="0"/>
              <a:t>have less “writing apprehension” because of their superior command of the written language.</a:t>
            </a:r>
          </a:p>
          <a:p>
            <a:endParaRPr lang="en-US" dirty="0" smtClean="0"/>
          </a:p>
          <a:p>
            <a:r>
              <a:rPr lang="en-US" dirty="0" smtClean="0"/>
              <a:t>Free independent reading exposes </a:t>
            </a:r>
            <a:r>
              <a:rPr lang="en-US" dirty="0" smtClean="0"/>
              <a:t>students to higher-level vocabulary, proper sentence structure, and syntax; as a result, pleasure readers often wrote at more advanced levels than their peers. </a:t>
            </a:r>
          </a:p>
          <a:p>
            <a:endParaRPr lang="en-US" dirty="0"/>
          </a:p>
        </p:txBody>
      </p:sp>
      <p:sp>
        <p:nvSpPr>
          <p:cNvPr id="4" name="Slide Number Placeholder 3"/>
          <p:cNvSpPr>
            <a:spLocks noGrp="1"/>
          </p:cNvSpPr>
          <p:nvPr>
            <p:ph type="sldNum" sz="quarter" idx="10"/>
          </p:nvPr>
        </p:nvSpPr>
        <p:spPr/>
        <p:txBody>
          <a:bodyPr/>
          <a:lstStyle/>
          <a:p>
            <a:fld id="{4FE239EA-0604-1D42-9DE2-ECFCEFE54CE5}" type="slidenum">
              <a:rPr lang="en-US" smtClean="0"/>
              <a:t>8</a:t>
            </a:fld>
            <a:endParaRPr lang="en-US"/>
          </a:p>
        </p:txBody>
      </p:sp>
    </p:spTree>
    <p:extLst>
      <p:ext uri="{BB962C8B-B14F-4D97-AF65-F5344CB8AC3E}">
        <p14:creationId xmlns:p14="http://schemas.microsoft.com/office/powerpoint/2010/main" val="970502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test scores and academic</a:t>
            </a:r>
            <a:r>
              <a:rPr lang="en-US" baseline="0" dirty="0" smtClean="0"/>
              <a:t> success are direct results of allowing students to read books of their choice during the school day.  </a:t>
            </a:r>
          </a:p>
          <a:p>
            <a:endParaRPr lang="en-US" baseline="0" dirty="0" smtClean="0"/>
          </a:p>
          <a:p>
            <a:r>
              <a:rPr lang="en-US" baseline="0" dirty="0" smtClean="0"/>
              <a:t>One study done at a low-achieving primary school implemented 30 minutes of pleasure reading a day for all students in every grade level. The report showed that the average student read 20 books and had reading growth of 2.4 years. The school’s total average increased by 8.5 points.</a:t>
            </a:r>
          </a:p>
          <a:p>
            <a:endParaRPr lang="en-US" baseline="0" dirty="0" smtClean="0"/>
          </a:p>
        </p:txBody>
      </p:sp>
      <p:sp>
        <p:nvSpPr>
          <p:cNvPr id="4" name="Slide Number Placeholder 3"/>
          <p:cNvSpPr>
            <a:spLocks noGrp="1"/>
          </p:cNvSpPr>
          <p:nvPr>
            <p:ph type="sldNum" sz="quarter" idx="10"/>
          </p:nvPr>
        </p:nvSpPr>
        <p:spPr/>
        <p:txBody>
          <a:bodyPr/>
          <a:lstStyle/>
          <a:p>
            <a:fld id="{4FE239EA-0604-1D42-9DE2-ECFCEFE54CE5}" type="slidenum">
              <a:rPr lang="en-US" smtClean="0"/>
              <a:t>9</a:t>
            </a:fld>
            <a:endParaRPr lang="en-US"/>
          </a:p>
        </p:txBody>
      </p:sp>
    </p:spTree>
    <p:extLst>
      <p:ext uri="{BB962C8B-B14F-4D97-AF65-F5344CB8AC3E}">
        <p14:creationId xmlns:p14="http://schemas.microsoft.com/office/powerpoint/2010/main" val="71432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283054-C287-9045-B7B5-4131BCCE89C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2089472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283054-C287-9045-B7B5-4131BCCE89C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3234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283054-C287-9045-B7B5-4131BCCE89C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61596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283054-C287-9045-B7B5-4131BCCE89C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211177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283054-C287-9045-B7B5-4131BCCE89CD}" type="datetimeFigureOut">
              <a:rPr lang="en-US" smtClean="0"/>
              <a:t>8/21/19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20715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283054-C287-9045-B7B5-4131BCCE89CD}"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294036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283054-C287-9045-B7B5-4131BCCE89CD}" type="datetimeFigureOut">
              <a:rPr lang="en-US" smtClean="0"/>
              <a:t>8/21/19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310007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283054-C287-9045-B7B5-4131BCCE89CD}" type="datetimeFigureOut">
              <a:rPr lang="en-US" smtClean="0"/>
              <a:t>8/21/19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298728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83054-C287-9045-B7B5-4131BCCE89CD}" type="datetimeFigureOut">
              <a:rPr lang="en-US" smtClean="0"/>
              <a:t>8/21/19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71029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83054-C287-9045-B7B5-4131BCCE89CD}"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8890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83054-C287-9045-B7B5-4131BCCE89CD}" type="datetimeFigureOut">
              <a:rPr lang="en-US" smtClean="0"/>
              <a:t>8/21/19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ED2D4D-B42B-7F4E-808F-7F087324E83D}" type="slidenum">
              <a:rPr lang="en-US" smtClean="0"/>
              <a:t>‹#›</a:t>
            </a:fld>
            <a:endParaRPr lang="en-US"/>
          </a:p>
        </p:txBody>
      </p:sp>
    </p:spTree>
    <p:extLst>
      <p:ext uri="{BB962C8B-B14F-4D97-AF65-F5344CB8AC3E}">
        <p14:creationId xmlns:p14="http://schemas.microsoft.com/office/powerpoint/2010/main" val="17869156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83054-C287-9045-B7B5-4131BCCE89CD}" type="datetimeFigureOut">
              <a:rPr lang="en-US" smtClean="0"/>
              <a:t>8/21/19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D2D4D-B42B-7F4E-808F-7F087324E83D}" type="slidenum">
              <a:rPr lang="en-US" smtClean="0"/>
              <a:t>‹#›</a:t>
            </a:fld>
            <a:endParaRPr lang="en-US"/>
          </a:p>
        </p:txBody>
      </p:sp>
    </p:spTree>
    <p:extLst>
      <p:ext uri="{BB962C8B-B14F-4D97-AF65-F5344CB8AC3E}">
        <p14:creationId xmlns:p14="http://schemas.microsoft.com/office/powerpoint/2010/main" val="15038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7.emf"/><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7.emf"/><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G"/><Relationship Id="rId8" Type="http://schemas.openxmlformats.org/officeDocument/2006/relationships/image" Target="../media/image28.JPG"/><Relationship Id="rId9"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emf"/><Relationship Id="rId5" Type="http://schemas.openxmlformats.org/officeDocument/2006/relationships/image" Target="../media/image8.jpg"/><Relationship Id="rId6"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7.emf"/><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badi MT Condensed Extra Bold" charset="0"/>
                <a:ea typeface="Abadi MT Condensed Extra Bold" charset="0"/>
                <a:cs typeface="Abadi MT Condensed Extra Bold" charset="0"/>
              </a:rPr>
              <a:t>Workshop Goals and the Benefits of Pleasure Reading</a:t>
            </a:r>
            <a:endParaRPr lang="en-US" dirty="0">
              <a:latin typeface="Abadi MT Condensed Extra Bold" charset="0"/>
              <a:ea typeface="Abadi MT Condensed Extra Bold" charset="0"/>
              <a:cs typeface="Abadi MT Condensed Extra Bold" charset="0"/>
            </a:endParaRPr>
          </a:p>
        </p:txBody>
      </p:sp>
      <p:sp>
        <p:nvSpPr>
          <p:cNvPr id="3" name="Subtitle 2"/>
          <p:cNvSpPr>
            <a:spLocks noGrp="1"/>
          </p:cNvSpPr>
          <p:nvPr>
            <p:ph type="subTitle" idx="1"/>
          </p:nvPr>
        </p:nvSpPr>
        <p:spPr/>
        <p:txBody>
          <a:bodyPr/>
          <a:lstStyle/>
          <a:p>
            <a:r>
              <a:rPr lang="en-US" b="1" dirty="0" smtClean="0"/>
              <a:t>Connecting the library to the classroom</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968" y="4186374"/>
            <a:ext cx="3716426" cy="2327002"/>
          </a:xfrm>
          <a:prstGeom prst="rect">
            <a:avLst/>
          </a:prstGeom>
        </p:spPr>
      </p:pic>
    </p:spTree>
    <p:extLst>
      <p:ext uri="{BB962C8B-B14F-4D97-AF65-F5344CB8AC3E}">
        <p14:creationId xmlns:p14="http://schemas.microsoft.com/office/powerpoint/2010/main" val="304810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ge result for reading test sc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14" y="0"/>
            <a:ext cx="5281448" cy="683143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a:spLocks noGrp="1"/>
          </p:cNvSpPr>
          <p:nvPr>
            <p:ph type="title"/>
          </p:nvPr>
        </p:nvSpPr>
        <p:spPr>
          <a:xfrm>
            <a:off x="5486400" y="957603"/>
            <a:ext cx="6369269" cy="1747454"/>
          </a:xfrm>
        </p:spPr>
        <p:txBody>
          <a:bodyPr>
            <a:normAutofit/>
          </a:bodyPr>
          <a:lstStyle/>
          <a:p>
            <a:pPr algn="r"/>
            <a:r>
              <a:rPr lang="en-US" b="1" dirty="0" smtClean="0">
                <a:latin typeface="Abadi MT Condensed Extra Bold" charset="0"/>
                <a:ea typeface="Abadi MT Condensed Extra Bold" charset="0"/>
                <a:cs typeface="Abadi MT Condensed Extra Bold" charset="0"/>
              </a:rPr>
              <a:t>Higher Test Scores </a:t>
            </a:r>
            <a:r>
              <a:rPr lang="mr-IN" b="1" dirty="0" smtClean="0">
                <a:latin typeface="Abadi MT Condensed Extra Bold" charset="0"/>
                <a:ea typeface="Abadi MT Condensed Extra Bold" charset="0"/>
                <a:cs typeface="Abadi MT Condensed Extra Bold" charset="0"/>
              </a:rPr>
              <a:t>–</a:t>
            </a:r>
            <a:r>
              <a:rPr lang="en-US" b="1" dirty="0" smtClean="0">
                <a:latin typeface="Abadi MT Condensed Extra Bold" charset="0"/>
                <a:ea typeface="Abadi MT Condensed Extra Bold" charset="0"/>
                <a:cs typeface="Abadi MT Condensed Extra Bold" charset="0"/>
              </a:rPr>
              <a:t> Overall Academic Success</a:t>
            </a:r>
            <a:endParaRPr lang="en-US" b="1" dirty="0">
              <a:latin typeface="Abadi MT Condensed Extra Bold" charset="0"/>
              <a:ea typeface="Abadi MT Condensed Extra Bold" charset="0"/>
              <a:cs typeface="Abadi MT Condensed Extra Bold" charset="0"/>
            </a:endParaRPr>
          </a:p>
        </p:txBody>
      </p:sp>
      <p:sp>
        <p:nvSpPr>
          <p:cNvPr id="7" name="Rectangle 6"/>
          <p:cNvSpPr/>
          <p:nvPr/>
        </p:nvSpPr>
        <p:spPr>
          <a:xfrm>
            <a:off x="6117021" y="3132761"/>
            <a:ext cx="5738648" cy="2400657"/>
          </a:xfrm>
          <a:prstGeom prst="rect">
            <a:avLst/>
          </a:prstGeom>
        </p:spPr>
        <p:txBody>
          <a:bodyPr wrap="square">
            <a:spAutoFit/>
          </a:bodyPr>
          <a:lstStyle/>
          <a:p>
            <a:r>
              <a:rPr lang="en-US" sz="3000" dirty="0" smtClean="0"/>
              <a:t>“Research indicates that </a:t>
            </a:r>
            <a:r>
              <a:rPr lang="en-US" sz="3000" b="1" dirty="0" smtClean="0"/>
              <a:t>time</a:t>
            </a:r>
            <a:r>
              <a:rPr lang="en-US" sz="3000" dirty="0" smtClean="0"/>
              <a:t> spent reading correlates positively with students’ performance on standardized reading tests” (Cunningham &amp; </a:t>
            </a:r>
            <a:r>
              <a:rPr lang="en-US" sz="3000" dirty="0" err="1" smtClean="0"/>
              <a:t>Stanovich</a:t>
            </a:r>
            <a:r>
              <a:rPr lang="en-US" sz="3000" dirty="0" smtClean="0"/>
              <a:t>, 1998).</a:t>
            </a:r>
            <a:endParaRPr lang="en-US" sz="3000" dirty="0"/>
          </a:p>
        </p:txBody>
      </p:sp>
    </p:spTree>
    <p:extLst>
      <p:ext uri="{BB962C8B-B14F-4D97-AF65-F5344CB8AC3E}">
        <p14:creationId xmlns:p14="http://schemas.microsoft.com/office/powerpoint/2010/main" val="1226822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012" y="140273"/>
            <a:ext cx="7444549" cy="2018311"/>
          </a:xfrm>
        </p:spPr>
        <p:txBody>
          <a:bodyPr/>
          <a:lstStyle/>
          <a:p>
            <a:r>
              <a:rPr lang="en-US" dirty="0" smtClean="0">
                <a:latin typeface="Abadi MT Condensed Extra Bold" charset="0"/>
                <a:ea typeface="Abadi MT Condensed Extra Bold" charset="0"/>
                <a:cs typeface="Abadi MT Condensed Extra Bold" charset="0"/>
              </a:rPr>
              <a:t>Our goal is to develop life-long readers!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845012" y="2158584"/>
            <a:ext cx="5978652" cy="3546566"/>
          </a:xfrm>
        </p:spPr>
        <p:txBody>
          <a:bodyPr/>
          <a:lstStyle/>
          <a:p>
            <a:r>
              <a:rPr lang="en-US" sz="3000" b="1" dirty="0" smtClean="0">
                <a:latin typeface="Calibri" charset="0"/>
                <a:ea typeface="Calibri" charset="0"/>
                <a:cs typeface="Calibri" charset="0"/>
              </a:rPr>
              <a:t>QUESTION:  </a:t>
            </a:r>
            <a:r>
              <a:rPr lang="en-US" sz="3000" dirty="0" smtClean="0">
                <a:latin typeface="Calibri" charset="0"/>
                <a:ea typeface="Calibri" charset="0"/>
                <a:cs typeface="Calibri" charset="0"/>
              </a:rPr>
              <a:t>How do we motivate our students to WANT to read for themselves?</a:t>
            </a:r>
          </a:p>
          <a:p>
            <a:r>
              <a:rPr lang="en-US" sz="3000" b="1" dirty="0" smtClean="0">
                <a:latin typeface="Calibri" charset="0"/>
                <a:ea typeface="Calibri" charset="0"/>
                <a:cs typeface="Calibri" charset="0"/>
              </a:rPr>
              <a:t>ANSWER:  </a:t>
            </a:r>
            <a:r>
              <a:rPr lang="en-US" sz="3000" dirty="0" smtClean="0">
                <a:latin typeface="Calibri" charset="0"/>
                <a:ea typeface="Calibri" charset="0"/>
                <a:cs typeface="Calibri" charset="0"/>
              </a:rPr>
              <a:t>Give them a chance to actually read at school and get into a home-run book that they will want to take home and find out what happens next!</a:t>
            </a:r>
            <a:endParaRPr lang="en-US" sz="3000" dirty="0">
              <a:latin typeface="Calibri" charset="0"/>
              <a:ea typeface="Calibri" charset="0"/>
              <a:cs typeface="Calibri"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637" y="1148900"/>
            <a:ext cx="4197350" cy="42197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5072" y="5506428"/>
            <a:ext cx="2049053" cy="12829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815" y="1915712"/>
            <a:ext cx="6296306" cy="4722230"/>
          </a:xfrm>
          <a:prstGeom prst="rect">
            <a:avLst/>
          </a:prstGeom>
        </p:spPr>
      </p:pic>
    </p:spTree>
    <p:extLst>
      <p:ext uri="{BB962C8B-B14F-4D97-AF65-F5344CB8AC3E}">
        <p14:creationId xmlns:p14="http://schemas.microsoft.com/office/powerpoint/2010/main" val="121906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98526"/>
            <a:ext cx="10058400" cy="1609344"/>
          </a:xfrm>
        </p:spPr>
        <p:txBody>
          <a:bodyPr/>
          <a:lstStyle/>
          <a:p>
            <a:r>
              <a:rPr lang="en-US" dirty="0" smtClean="0">
                <a:latin typeface="Abadi MT Condensed Extra Bold" charset="0"/>
                <a:ea typeface="Abadi MT Condensed Extra Bold" charset="0"/>
                <a:cs typeface="Abadi MT Condensed Extra Bold" charset="0"/>
              </a:rPr>
              <a:t>Requires Daily Commitment</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1069848" y="2121408"/>
            <a:ext cx="6740652" cy="4050792"/>
          </a:xfrm>
        </p:spPr>
        <p:txBody>
          <a:bodyPr>
            <a:normAutofit/>
          </a:bodyPr>
          <a:lstStyle/>
          <a:p>
            <a:r>
              <a:rPr lang="en-US" sz="3000" dirty="0" smtClean="0">
                <a:latin typeface="Calibri" charset="0"/>
                <a:ea typeface="Calibri" charset="0"/>
                <a:cs typeface="Calibri" charset="0"/>
              </a:rPr>
              <a:t>Ensuring </a:t>
            </a:r>
            <a:r>
              <a:rPr lang="en-US" sz="3000" dirty="0">
                <a:latin typeface="Calibri" charset="0"/>
                <a:ea typeface="Calibri" charset="0"/>
                <a:cs typeface="Calibri" charset="0"/>
              </a:rPr>
              <a:t>our students read every day at school provides them opportunities to fall in love with books and develop stamina for reading.</a:t>
            </a:r>
          </a:p>
          <a:p>
            <a:r>
              <a:rPr lang="en-US" sz="3000" dirty="0">
                <a:latin typeface="Calibri" charset="0"/>
                <a:ea typeface="Calibri" charset="0"/>
                <a:cs typeface="Calibri" charset="0"/>
              </a:rPr>
              <a:t>Daily </a:t>
            </a:r>
            <a:r>
              <a:rPr lang="en-US" sz="3000" dirty="0" smtClean="0">
                <a:latin typeface="Calibri" charset="0"/>
                <a:ea typeface="Calibri" charset="0"/>
                <a:cs typeface="Calibri" charset="0"/>
              </a:rPr>
              <a:t>pleasure reading IN SCHOOL builds </a:t>
            </a:r>
            <a:r>
              <a:rPr lang="en-US" sz="3000" dirty="0">
                <a:latin typeface="Calibri" charset="0"/>
                <a:ea typeface="Calibri" charset="0"/>
                <a:cs typeface="Calibri" charset="0"/>
              </a:rPr>
              <a:t>students’ capacity for reading </a:t>
            </a:r>
            <a:r>
              <a:rPr lang="en-US" sz="3000" dirty="0" smtClean="0">
                <a:latin typeface="Calibri" charset="0"/>
                <a:ea typeface="Calibri" charset="0"/>
                <a:cs typeface="Calibri" charset="0"/>
              </a:rPr>
              <a:t>OUTSIDE of school—which </a:t>
            </a:r>
            <a:r>
              <a:rPr lang="en-US" sz="3000" dirty="0">
                <a:latin typeface="Calibri" charset="0"/>
                <a:ea typeface="Calibri" charset="0"/>
                <a:cs typeface="Calibri" charset="0"/>
              </a:rPr>
              <a:t>is what we want our students to do!</a:t>
            </a:r>
          </a:p>
          <a:p>
            <a:endParaRPr lang="en-US" dirty="0"/>
          </a:p>
        </p:txBody>
      </p:sp>
      <p:pic>
        <p:nvPicPr>
          <p:cNvPr id="18434" name="Picture 2" descr="mage result for black students reading"/>
          <p:cNvPicPr>
            <a:picLocks noChangeAspect="1" noChangeArrowheads="1"/>
          </p:cNvPicPr>
          <p:nvPr/>
        </p:nvPicPr>
        <p:blipFill rotWithShape="1">
          <a:blip r:embed="rId3">
            <a:extLst>
              <a:ext uri="{28A0092B-C50C-407E-A947-70E740481C1C}">
                <a14:useLocalDpi xmlns:a14="http://schemas.microsoft.com/office/drawing/2010/main" val="0"/>
              </a:ext>
            </a:extLst>
          </a:blip>
          <a:srcRect l="21500" t="9528" r="24250" b="16853"/>
          <a:stretch/>
        </p:blipFill>
        <p:spPr bwMode="auto">
          <a:xfrm>
            <a:off x="7810500" y="1894332"/>
            <a:ext cx="4133850" cy="3744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779" y="190159"/>
            <a:ext cx="6313571" cy="6313571"/>
          </a:xfrm>
          <a:prstGeom prst="rect">
            <a:avLst/>
          </a:prstGeom>
        </p:spPr>
      </p:pic>
    </p:spTree>
    <p:extLst>
      <p:ext uri="{BB962C8B-B14F-4D97-AF65-F5344CB8AC3E}">
        <p14:creationId xmlns:p14="http://schemas.microsoft.com/office/powerpoint/2010/main" val="3337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98" y="484632"/>
            <a:ext cx="7129286" cy="1609344"/>
          </a:xfrm>
        </p:spPr>
        <p:txBody>
          <a:bodyPr>
            <a:normAutofit/>
          </a:bodyPr>
          <a:lstStyle/>
          <a:p>
            <a:r>
              <a:rPr lang="en-US" dirty="0" smtClean="0">
                <a:latin typeface="Abadi MT Condensed Extra Bold" charset="0"/>
                <a:ea typeface="Abadi MT Condensed Extra Bold" charset="0"/>
                <a:cs typeface="Abadi MT Condensed Extra Bold" charset="0"/>
              </a:rPr>
              <a:t>Allow more time for students to pleasure read.</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31698" y="2671010"/>
            <a:ext cx="4579512" cy="3968071"/>
          </a:xfrm>
        </p:spPr>
        <p:txBody>
          <a:bodyPr>
            <a:normAutofit/>
          </a:bodyPr>
          <a:lstStyle/>
          <a:p>
            <a:r>
              <a:rPr lang="en-US" sz="3000" dirty="0" smtClean="0">
                <a:latin typeface="Calibri" charset="0"/>
                <a:ea typeface="Calibri" charset="0"/>
                <a:cs typeface="Calibri" charset="0"/>
              </a:rPr>
              <a:t>School-wide DEAR time </a:t>
            </a:r>
            <a:r>
              <a:rPr lang="mr-IN" sz="3000" dirty="0" smtClean="0">
                <a:latin typeface="Calibri" charset="0"/>
                <a:ea typeface="Calibri" charset="0"/>
                <a:cs typeface="Calibri" charset="0"/>
              </a:rPr>
              <a:t>–</a:t>
            </a:r>
            <a:r>
              <a:rPr lang="en-US" sz="3000" dirty="0" smtClean="0">
                <a:latin typeface="Calibri" charset="0"/>
                <a:ea typeface="Calibri" charset="0"/>
                <a:cs typeface="Calibri" charset="0"/>
              </a:rPr>
              <a:t> 15 minutes</a:t>
            </a:r>
          </a:p>
          <a:p>
            <a:r>
              <a:rPr lang="en-US" sz="3000" dirty="0" smtClean="0">
                <a:latin typeface="Calibri" charset="0"/>
                <a:ea typeface="Calibri" charset="0"/>
                <a:cs typeface="Calibri" charset="0"/>
              </a:rPr>
              <a:t>Extend DEAR time to 30 minutes (if possible)</a:t>
            </a:r>
          </a:p>
          <a:p>
            <a:r>
              <a:rPr lang="en-US" sz="3000" dirty="0" smtClean="0">
                <a:latin typeface="Calibri" charset="0"/>
                <a:ea typeface="Calibri" charset="0"/>
                <a:cs typeface="Calibri" charset="0"/>
              </a:rPr>
              <a:t>Take students to the school library weekly</a:t>
            </a:r>
            <a:r>
              <a:rPr lang="en-US" sz="3000" dirty="0" smtClean="0">
                <a:latin typeface="Calibri" charset="0"/>
                <a:ea typeface="Calibri" charset="0"/>
                <a:cs typeface="Calibri" charset="0"/>
              </a:rPr>
              <a:t>.</a:t>
            </a:r>
            <a:endParaRPr lang="en-US" sz="3000" dirty="0" smtClean="0">
              <a:latin typeface="Calibri" charset="0"/>
              <a:ea typeface="Calibri" charset="0"/>
              <a:cs typeface="Calibri" charset="0"/>
            </a:endParaRPr>
          </a:p>
        </p:txBody>
      </p:sp>
      <p:pic>
        <p:nvPicPr>
          <p:cNvPr id="2050" name="Picture 2"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763" y="1655705"/>
            <a:ext cx="5530637" cy="310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ge result for black student r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210" y="1289304"/>
            <a:ext cx="6752190" cy="526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2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52937" cy="1325563"/>
          </a:xfrm>
        </p:spPr>
        <p:txBody>
          <a:bodyPr/>
          <a:lstStyle/>
          <a:p>
            <a:r>
              <a:rPr lang="en-US" smtClean="0">
                <a:latin typeface="Abadi MT Condensed Extra Bold" charset="0"/>
                <a:ea typeface="Abadi MT Condensed Extra Bold" charset="0"/>
                <a:cs typeface="Abadi MT Condensed Extra Bold" charset="0"/>
              </a:rPr>
              <a:t>Allow more time for students to pleasure read.</a:t>
            </a:r>
            <a:endParaRPr lang="en-US"/>
          </a:p>
        </p:txBody>
      </p:sp>
      <p:sp>
        <p:nvSpPr>
          <p:cNvPr id="3" name="Content Placeholder 2"/>
          <p:cNvSpPr>
            <a:spLocks noGrp="1"/>
          </p:cNvSpPr>
          <p:nvPr>
            <p:ph idx="1"/>
          </p:nvPr>
        </p:nvSpPr>
        <p:spPr>
          <a:xfrm>
            <a:off x="838200" y="2090319"/>
            <a:ext cx="6452937" cy="4351338"/>
          </a:xfrm>
        </p:spPr>
        <p:txBody>
          <a:bodyPr/>
          <a:lstStyle/>
          <a:p>
            <a:r>
              <a:rPr lang="en-US" dirty="0" smtClean="0">
                <a:latin typeface="Calibri" charset="0"/>
                <a:ea typeface="Calibri" charset="0"/>
                <a:cs typeface="Calibri" charset="0"/>
              </a:rPr>
              <a:t>Bring books from the library to the classroom for students to browse and choose from.</a:t>
            </a:r>
          </a:p>
          <a:p>
            <a:r>
              <a:rPr lang="en-US" dirty="0" smtClean="0">
                <a:latin typeface="Calibri" charset="0"/>
                <a:ea typeface="Calibri" charset="0"/>
                <a:cs typeface="Calibri" charset="0"/>
              </a:rPr>
              <a:t>Require students to check in and check out books weekly; take books home and bring them back to school every day to read.</a:t>
            </a:r>
          </a:p>
          <a:p>
            <a:r>
              <a:rPr lang="en-US" dirty="0" smtClean="0">
                <a:latin typeface="Calibri" charset="0"/>
                <a:ea typeface="Calibri" charset="0"/>
                <a:cs typeface="Calibri" charset="0"/>
              </a:rPr>
              <a:t>Model pleasure reading yourself (as the teacher) by bringing a book to school and reading it during DEAR time too.</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137" y="365125"/>
            <a:ext cx="4479797" cy="50568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5072" y="5506428"/>
            <a:ext cx="2049053" cy="1282993"/>
          </a:xfrm>
          <a:prstGeom prst="rect">
            <a:avLst/>
          </a:prstGeom>
        </p:spPr>
      </p:pic>
    </p:spTree>
    <p:extLst>
      <p:ext uri="{BB962C8B-B14F-4D97-AF65-F5344CB8AC3E}">
        <p14:creationId xmlns:p14="http://schemas.microsoft.com/office/powerpoint/2010/main" val="477891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Ideas: </a:t>
            </a:r>
            <a:r>
              <a:rPr lang="en-US" dirty="0">
                <a:latin typeface="Calibri" charset="0"/>
                <a:ea typeface="Calibri" charset="0"/>
                <a:cs typeface="Calibri" charset="0"/>
              </a:rPr>
              <a:t>Students can pull out a book </a:t>
            </a:r>
            <a:r>
              <a:rPr lang="en-US" dirty="0" smtClean="0">
                <a:latin typeface="Calibri" charset="0"/>
                <a:ea typeface="Calibri" charset="0"/>
                <a:cs typeface="Calibri" charset="0"/>
              </a:rPr>
              <a:t>during</a:t>
            </a:r>
            <a:r>
              <a:rPr lang="mr-IN" dirty="0" smtClean="0">
                <a:latin typeface="Calibri" charset="0"/>
                <a:ea typeface="Calibri" charset="0"/>
                <a:cs typeface="Calibri" charset="0"/>
              </a:rPr>
              <a:t>…</a:t>
            </a:r>
            <a:endParaRPr lang="en-US" dirty="0"/>
          </a:p>
        </p:txBody>
      </p:sp>
      <p:sp>
        <p:nvSpPr>
          <p:cNvPr id="3" name="Content Placeholder 2"/>
          <p:cNvSpPr>
            <a:spLocks noGrp="1"/>
          </p:cNvSpPr>
          <p:nvPr>
            <p:ph idx="1"/>
          </p:nvPr>
        </p:nvSpPr>
        <p:spPr>
          <a:xfrm>
            <a:off x="1069849" y="1835402"/>
            <a:ext cx="5042194" cy="5022597"/>
          </a:xfrm>
        </p:spPr>
        <p:txBody>
          <a:bodyPr>
            <a:normAutofit/>
          </a:bodyPr>
          <a:lstStyle/>
          <a:p>
            <a:r>
              <a:rPr lang="en-US" sz="3000" dirty="0">
                <a:latin typeface="Calibri" charset="0"/>
                <a:ea typeface="Calibri" charset="0"/>
                <a:cs typeface="Calibri" charset="0"/>
              </a:rPr>
              <a:t>C</a:t>
            </a:r>
            <a:r>
              <a:rPr lang="en-US" sz="3000" dirty="0" smtClean="0">
                <a:latin typeface="Calibri" charset="0"/>
                <a:ea typeface="Calibri" charset="0"/>
                <a:cs typeface="Calibri" charset="0"/>
              </a:rPr>
              <a:t>lassroom interruptions.</a:t>
            </a:r>
            <a:endParaRPr lang="en-US" sz="3000" dirty="0">
              <a:latin typeface="Calibri" charset="0"/>
              <a:ea typeface="Calibri" charset="0"/>
              <a:cs typeface="Calibri" charset="0"/>
            </a:endParaRPr>
          </a:p>
          <a:p>
            <a:r>
              <a:rPr lang="en-US" sz="3000" dirty="0">
                <a:latin typeface="Calibri" charset="0"/>
                <a:ea typeface="Calibri" charset="0"/>
                <a:cs typeface="Calibri" charset="0"/>
              </a:rPr>
              <a:t>Bell ringers and </a:t>
            </a:r>
            <a:r>
              <a:rPr lang="en-US" sz="3000" dirty="0" smtClean="0">
                <a:latin typeface="Calibri" charset="0"/>
                <a:ea typeface="Calibri" charset="0"/>
                <a:cs typeface="Calibri" charset="0"/>
              </a:rPr>
              <a:t>warm-ups.</a:t>
            </a:r>
            <a:endParaRPr lang="en-US" sz="3000" dirty="0">
              <a:latin typeface="Calibri" charset="0"/>
              <a:ea typeface="Calibri" charset="0"/>
              <a:cs typeface="Calibri" charset="0"/>
            </a:endParaRPr>
          </a:p>
          <a:p>
            <a:r>
              <a:rPr lang="en-US" sz="3000" dirty="0">
                <a:latin typeface="Calibri" charset="0"/>
                <a:ea typeface="Calibri" charset="0"/>
                <a:cs typeface="Calibri" charset="0"/>
              </a:rPr>
              <a:t>When students are </a:t>
            </a:r>
            <a:r>
              <a:rPr lang="en-US" sz="3000" dirty="0" smtClean="0">
                <a:latin typeface="Calibri" charset="0"/>
                <a:ea typeface="Calibri" charset="0"/>
                <a:cs typeface="Calibri" charset="0"/>
              </a:rPr>
              <a:t>done.</a:t>
            </a:r>
            <a:endParaRPr lang="en-US" sz="3000" dirty="0">
              <a:latin typeface="Calibri" charset="0"/>
              <a:ea typeface="Calibri" charset="0"/>
              <a:cs typeface="Calibri" charset="0"/>
            </a:endParaRPr>
          </a:p>
          <a:p>
            <a:r>
              <a:rPr lang="en-US" sz="3000" dirty="0">
                <a:latin typeface="Calibri" charset="0"/>
                <a:ea typeface="Calibri" charset="0"/>
                <a:cs typeface="Calibri" charset="0"/>
              </a:rPr>
              <a:t>In between times (sports days, awards days, assemblies) </a:t>
            </a:r>
            <a:r>
              <a:rPr lang="mr-IN" sz="3000" dirty="0">
                <a:latin typeface="Calibri" charset="0"/>
                <a:ea typeface="Calibri" charset="0"/>
                <a:cs typeface="Calibri" charset="0"/>
              </a:rPr>
              <a:t>–</a:t>
            </a:r>
            <a:r>
              <a:rPr lang="en-US" sz="3000" dirty="0">
                <a:latin typeface="Calibri" charset="0"/>
                <a:ea typeface="Calibri" charset="0"/>
                <a:cs typeface="Calibri" charset="0"/>
              </a:rPr>
              <a:t> how to keep your students quiet while they </a:t>
            </a:r>
            <a:r>
              <a:rPr lang="en-US" sz="3000" dirty="0" smtClean="0">
                <a:latin typeface="Calibri" charset="0"/>
                <a:ea typeface="Calibri" charset="0"/>
                <a:cs typeface="Calibri" charset="0"/>
              </a:rPr>
              <a:t>wait.</a:t>
            </a:r>
            <a:endParaRPr lang="en-US" sz="3000" dirty="0">
              <a:latin typeface="Calibri" charset="0"/>
              <a:ea typeface="Calibri" charset="0"/>
              <a:cs typeface="Calibri" charset="0"/>
            </a:endParaRPr>
          </a:p>
          <a:p>
            <a:r>
              <a:rPr lang="en-US" sz="3000" dirty="0">
                <a:latin typeface="Calibri" charset="0"/>
                <a:ea typeface="Calibri" charset="0"/>
                <a:cs typeface="Calibri" charset="0"/>
              </a:rPr>
              <a:t>Library </a:t>
            </a:r>
            <a:r>
              <a:rPr lang="en-US" sz="3000" dirty="0" smtClean="0">
                <a:latin typeface="Calibri" charset="0"/>
                <a:ea typeface="Calibri" charset="0"/>
                <a:cs typeface="Calibri" charset="0"/>
              </a:rPr>
              <a:t>Time (waiting for other students).</a:t>
            </a:r>
            <a:endParaRPr lang="en-US" sz="3000" dirty="0">
              <a:latin typeface="Calibri" charset="0"/>
              <a:ea typeface="Calibri" charset="0"/>
              <a:cs typeface="Calibri" charset="0"/>
            </a:endParaRPr>
          </a:p>
          <a:p>
            <a:endParaRPr lang="en-US" dirty="0"/>
          </a:p>
        </p:txBody>
      </p:sp>
      <p:pic>
        <p:nvPicPr>
          <p:cNvPr id="6146" name="Picture 2" descr="mage result for school library st. ki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043" y="1427988"/>
            <a:ext cx="5832307" cy="31661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751" y="5002443"/>
            <a:ext cx="2311322" cy="144721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589" t="3303" r="1682" b="5255"/>
          <a:stretch/>
        </p:blipFill>
        <p:spPr>
          <a:xfrm>
            <a:off x="5919537" y="1277669"/>
            <a:ext cx="6024813" cy="3545035"/>
          </a:xfrm>
          <a:prstGeom prst="rect">
            <a:avLst/>
          </a:prstGeom>
        </p:spPr>
      </p:pic>
      <p:pic>
        <p:nvPicPr>
          <p:cNvPr id="7" name="Picture 4" descr="mage result for grenada boy rea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984" y="1193729"/>
            <a:ext cx="6695366" cy="36346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FC0EB7EF-1695-4B63-B2B9-B1DA6C0EC28E}"/>
              </a:ext>
            </a:extLst>
          </p:cNvPr>
          <p:cNvPicPr>
            <a:picLocks noChangeAspect="1"/>
          </p:cNvPicPr>
          <p:nvPr/>
        </p:nvPicPr>
        <p:blipFill rotWithShape="1">
          <a:blip r:embed="rId7"/>
          <a:srcRect l="6045"/>
          <a:stretch/>
        </p:blipFill>
        <p:spPr>
          <a:xfrm>
            <a:off x="5143865" y="1027906"/>
            <a:ext cx="6800485" cy="482536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842" y="309208"/>
            <a:ext cx="5436422" cy="626275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9603" r="5622"/>
          <a:stretch/>
        </p:blipFill>
        <p:spPr>
          <a:xfrm>
            <a:off x="6376264" y="219305"/>
            <a:ext cx="5476179" cy="6442564"/>
          </a:xfrm>
          <a:prstGeom prst="rect">
            <a:avLst/>
          </a:prstGeom>
        </p:spPr>
      </p:pic>
    </p:spTree>
    <p:extLst>
      <p:ext uri="{BB962C8B-B14F-4D97-AF65-F5344CB8AC3E}">
        <p14:creationId xmlns:p14="http://schemas.microsoft.com/office/powerpoint/2010/main" val="8258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6" y="353766"/>
            <a:ext cx="10515600" cy="1325563"/>
          </a:xfrm>
        </p:spPr>
        <p:txBody>
          <a:bodyPr/>
          <a:lstStyle/>
          <a:p>
            <a:r>
              <a:rPr lang="en-US" b="1" dirty="0" smtClean="0">
                <a:latin typeface="Abadi MT Condensed Extra Bold" charset="0"/>
                <a:ea typeface="Abadi MT Condensed Extra Bold" charset="0"/>
                <a:cs typeface="Abadi MT Condensed Extra Bold" charset="0"/>
              </a:rPr>
              <a:t>Workshop Goals:</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64779" y="1679329"/>
            <a:ext cx="6802822" cy="4758367"/>
          </a:xfrm>
        </p:spPr>
        <p:txBody>
          <a:bodyPr>
            <a:normAutofit/>
          </a:bodyPr>
          <a:lstStyle/>
          <a:p>
            <a:pPr marL="514350" indent="-514350">
              <a:buFont typeface="+mj-lt"/>
              <a:buAutoNum type="arabicPeriod"/>
            </a:pPr>
            <a:r>
              <a:rPr lang="en-US" sz="3000" dirty="0"/>
              <a:t>E</a:t>
            </a:r>
            <a:r>
              <a:rPr lang="en-US" sz="3000" dirty="0" smtClean="0"/>
              <a:t>vidence about </a:t>
            </a:r>
            <a:r>
              <a:rPr lang="en-US" sz="3000" dirty="0" smtClean="0"/>
              <a:t>pleasure reading habits </a:t>
            </a:r>
            <a:r>
              <a:rPr lang="en-US" sz="3000" dirty="0" smtClean="0"/>
              <a:t>improving </a:t>
            </a:r>
            <a:r>
              <a:rPr lang="en-US" sz="3000" dirty="0" smtClean="0"/>
              <a:t>student performance.</a:t>
            </a:r>
          </a:p>
          <a:p>
            <a:pPr marL="514350" indent="-514350">
              <a:buFont typeface="+mj-lt"/>
              <a:buAutoNum type="arabicPeriod"/>
            </a:pPr>
            <a:r>
              <a:rPr lang="en-US" sz="3000" dirty="0" smtClean="0"/>
              <a:t>Teachers as readers.</a:t>
            </a:r>
          </a:p>
          <a:p>
            <a:pPr marL="514350" indent="-514350">
              <a:buFont typeface="+mj-lt"/>
              <a:buAutoNum type="arabicPeriod"/>
            </a:pPr>
            <a:r>
              <a:rPr lang="en-US" sz="3000" dirty="0" smtClean="0"/>
              <a:t>The Teachers Resource Guide (TRG) to the Library.</a:t>
            </a:r>
          </a:p>
          <a:p>
            <a:pPr marL="514350" indent="-514350">
              <a:buFont typeface="+mj-lt"/>
              <a:buAutoNum type="arabicPeriod"/>
            </a:pPr>
            <a:r>
              <a:rPr lang="en-US" sz="3000" dirty="0" smtClean="0"/>
              <a:t>Motivating students </a:t>
            </a:r>
            <a:r>
              <a:rPr lang="en-US" sz="3000" dirty="0" smtClean="0"/>
              <a:t>to read </a:t>
            </a:r>
            <a:r>
              <a:rPr lang="en-US" sz="3000" dirty="0" smtClean="0"/>
              <a:t>at </a:t>
            </a:r>
            <a:r>
              <a:rPr lang="en-US" sz="3000" dirty="0" smtClean="0"/>
              <a:t>school and at home.</a:t>
            </a:r>
          </a:p>
          <a:p>
            <a:pPr marL="514350" indent="-514350">
              <a:buFont typeface="+mj-lt"/>
              <a:buAutoNum type="arabicPeriod"/>
            </a:pPr>
            <a:r>
              <a:rPr lang="en-US" sz="3000" dirty="0" smtClean="0"/>
              <a:t>Strategies to build a community of lifelong readers.</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968" y="353766"/>
            <a:ext cx="3716426" cy="232700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960" r="10292"/>
          <a:stretch/>
        </p:blipFill>
        <p:spPr>
          <a:xfrm>
            <a:off x="8782733" y="3604476"/>
            <a:ext cx="3200400" cy="3087268"/>
          </a:xfrm>
          <a:prstGeom prst="rect">
            <a:avLst/>
          </a:prstGeom>
        </p:spPr>
      </p:pic>
      <p:pic>
        <p:nvPicPr>
          <p:cNvPr id="5" name="Picture 2" descr="mage result for &quot;teacher's resource guide&quot; hands across the s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2439" y="2428406"/>
            <a:ext cx="1675033" cy="197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5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779" y="380363"/>
            <a:ext cx="10515600" cy="1325563"/>
          </a:xfrm>
        </p:spPr>
        <p:txBody>
          <a:bodyPr/>
          <a:lstStyle/>
          <a:p>
            <a:r>
              <a:rPr lang="en-US" b="1" dirty="0" smtClean="0">
                <a:latin typeface="Abadi MT Condensed Extra Bold" charset="0"/>
                <a:ea typeface="Abadi MT Condensed Extra Bold" charset="0"/>
                <a:cs typeface="Abadi MT Condensed Extra Bold" charset="0"/>
              </a:rPr>
              <a:t>Workshop </a:t>
            </a:r>
            <a:r>
              <a:rPr lang="en-US" b="1" dirty="0" smtClean="0">
                <a:latin typeface="Abadi MT Condensed Extra Bold" charset="0"/>
                <a:ea typeface="Abadi MT Condensed Extra Bold" charset="0"/>
                <a:cs typeface="Abadi MT Condensed Extra Bold" charset="0"/>
              </a:rPr>
              <a:t>Goals (continued):</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64778" y="1843790"/>
            <a:ext cx="4881583" cy="4593906"/>
          </a:xfrm>
        </p:spPr>
        <p:txBody>
          <a:bodyPr>
            <a:normAutofit/>
          </a:bodyPr>
          <a:lstStyle/>
          <a:p>
            <a:pPr marL="0" indent="0">
              <a:buNone/>
            </a:pPr>
            <a:r>
              <a:rPr lang="en-US" sz="3000" dirty="0" smtClean="0"/>
              <a:t>6.  How </a:t>
            </a:r>
            <a:r>
              <a:rPr lang="en-US" sz="3000" dirty="0" smtClean="0"/>
              <a:t>to use books from my library to teach with.</a:t>
            </a:r>
          </a:p>
          <a:p>
            <a:pPr marL="0" indent="0">
              <a:buNone/>
            </a:pPr>
            <a:r>
              <a:rPr lang="en-US" sz="3000" dirty="0" smtClean="0"/>
              <a:t>7.  How </a:t>
            </a:r>
            <a:r>
              <a:rPr lang="en-US" sz="3000" dirty="0" smtClean="0"/>
              <a:t>to use the TRG to support my lesson plans in all content areas.</a:t>
            </a:r>
          </a:p>
          <a:p>
            <a:pPr marL="0" indent="0">
              <a:buNone/>
            </a:pPr>
            <a:r>
              <a:rPr lang="en-US" sz="3000" dirty="0" smtClean="0"/>
              <a:t>8.  </a:t>
            </a:r>
            <a:r>
              <a:rPr lang="en-US" sz="3000" dirty="0" smtClean="0"/>
              <a:t>Lesson </a:t>
            </a:r>
            <a:r>
              <a:rPr lang="en-US" sz="3000" dirty="0" smtClean="0"/>
              <a:t>plans and activities that use books from my library to use with my students NOW.</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900" y="4110694"/>
            <a:ext cx="3716426" cy="232700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1859" r="17368"/>
          <a:stretch/>
        </p:blipFill>
        <p:spPr>
          <a:xfrm>
            <a:off x="7250826" y="300694"/>
            <a:ext cx="4762500" cy="3810000"/>
          </a:xfrm>
          <a:prstGeom prst="rect">
            <a:avLst/>
          </a:prstGeom>
        </p:spPr>
      </p:pic>
      <p:pic>
        <p:nvPicPr>
          <p:cNvPr id="7" name="Picture 6">
            <a:extLst>
              <a:ext uri="{FF2B5EF4-FFF2-40B4-BE49-F238E27FC236}">
                <a16:creationId xmlns:a16="http://schemas.microsoft.com/office/drawing/2014/main" xmlns="" id="{2FFE1EB3-D43A-4CBB-AB21-27247C7BAC7E}"/>
              </a:ext>
            </a:extLst>
          </p:cNvPr>
          <p:cNvPicPr>
            <a:picLocks noChangeAspect="1"/>
          </p:cNvPicPr>
          <p:nvPr/>
        </p:nvPicPr>
        <p:blipFill>
          <a:blip r:embed="rId5"/>
          <a:stretch>
            <a:fillRect/>
          </a:stretch>
        </p:blipFill>
        <p:spPr>
          <a:xfrm>
            <a:off x="5622930" y="3612392"/>
            <a:ext cx="2150933" cy="3011306"/>
          </a:xfrm>
          <a:prstGeom prst="rect">
            <a:avLst/>
          </a:prstGeom>
        </p:spPr>
      </p:pic>
    </p:spTree>
    <p:extLst>
      <p:ext uri="{BB962C8B-B14F-4D97-AF65-F5344CB8AC3E}">
        <p14:creationId xmlns:p14="http://schemas.microsoft.com/office/powerpoint/2010/main" val="756729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6550152" cy="5344668"/>
          </a:xfrm>
        </p:spPr>
        <p:txBody>
          <a:bodyPr/>
          <a:lstStyle/>
          <a:p>
            <a:r>
              <a:rPr lang="en-US" dirty="0" smtClean="0">
                <a:latin typeface="Abadi MT Condensed Extra Bold" charset="0"/>
                <a:ea typeface="Abadi MT Condensed Extra Bold" charset="0"/>
                <a:cs typeface="Abadi MT Condensed Extra Bold" charset="0"/>
              </a:rPr>
              <a:t>Research shows that pleasure reading habits are the answer to student achievement.</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50" y="268378"/>
            <a:ext cx="3736848" cy="49824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899" y="5454042"/>
            <a:ext cx="1968423" cy="123250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900" y="349250"/>
            <a:ext cx="4203700" cy="63373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898" y="268378"/>
            <a:ext cx="4724400" cy="6350000"/>
          </a:xfrm>
          <a:prstGeom prst="rect">
            <a:avLst/>
          </a:prstGeom>
        </p:spPr>
      </p:pic>
    </p:spTree>
    <p:extLst>
      <p:ext uri="{BB962C8B-B14F-4D97-AF65-F5344CB8AC3E}">
        <p14:creationId xmlns:p14="http://schemas.microsoft.com/office/powerpoint/2010/main" val="9543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98" y="886538"/>
            <a:ext cx="10058400" cy="1609344"/>
          </a:xfrm>
        </p:spPr>
        <p:txBody>
          <a:bodyPr>
            <a:normAutofit/>
          </a:bodyPr>
          <a:lstStyle/>
          <a:p>
            <a:r>
              <a:rPr lang="en-US" sz="4500" dirty="0" smtClean="0">
                <a:latin typeface="Abadi MT Condensed Extra Bold" charset="0"/>
                <a:ea typeface="Abadi MT Condensed Extra Bold" charset="0"/>
                <a:cs typeface="Abadi MT Condensed Extra Bold" charset="0"/>
              </a:rPr>
              <a:t>Why pleasure?</a:t>
            </a:r>
            <a:endParaRPr lang="en-US" sz="4500"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968653" y="2425036"/>
            <a:ext cx="4251660" cy="3594462"/>
          </a:xfrm>
        </p:spPr>
        <p:txBody>
          <a:bodyPr>
            <a:normAutofit/>
          </a:bodyPr>
          <a:lstStyle/>
          <a:p>
            <a:r>
              <a:rPr lang="en-US" sz="3000" dirty="0" smtClean="0">
                <a:latin typeface="Calibri" charset="0"/>
                <a:ea typeface="Calibri" charset="0"/>
                <a:cs typeface="Calibri" charset="0"/>
              </a:rPr>
              <a:t>Enjoyable </a:t>
            </a:r>
          </a:p>
          <a:p>
            <a:r>
              <a:rPr lang="en-US" sz="3000" dirty="0" smtClean="0">
                <a:latin typeface="Calibri" charset="0"/>
                <a:ea typeface="Calibri" charset="0"/>
                <a:cs typeface="Calibri" charset="0"/>
              </a:rPr>
              <a:t>More learning</a:t>
            </a:r>
          </a:p>
          <a:p>
            <a:r>
              <a:rPr lang="en-US" sz="3000" dirty="0" smtClean="0">
                <a:latin typeface="Calibri" charset="0"/>
                <a:ea typeface="Calibri" charset="0"/>
                <a:cs typeface="Calibri" charset="0"/>
              </a:rPr>
              <a:t>Motivation</a:t>
            </a:r>
          </a:p>
          <a:p>
            <a:r>
              <a:rPr lang="en-US" sz="3000" dirty="0" smtClean="0">
                <a:latin typeface="Calibri" charset="0"/>
                <a:ea typeface="Calibri" charset="0"/>
                <a:cs typeface="Calibri" charset="0"/>
              </a:rPr>
              <a:t>Flow (state of mind when work is somewhat effortless/lose sense of time)</a:t>
            </a:r>
            <a:endParaRPr lang="en-US" sz="3000" dirty="0">
              <a:latin typeface="Calibri" charset="0"/>
              <a:ea typeface="Calibri" charset="0"/>
              <a:cs typeface="Calibri"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167" y="563020"/>
            <a:ext cx="6352031" cy="47640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899" y="5403244"/>
            <a:ext cx="1968423" cy="1232508"/>
          </a:xfrm>
          <a:prstGeom prst="rect">
            <a:avLst/>
          </a:prstGeom>
        </p:spPr>
      </p:pic>
    </p:spTree>
    <p:extLst>
      <p:ext uri="{BB962C8B-B14F-4D97-AF65-F5344CB8AC3E}">
        <p14:creationId xmlns:p14="http://schemas.microsoft.com/office/powerpoint/2010/main" val="72435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2" t="15815" r="2874"/>
          <a:stretch/>
        </p:blipFill>
        <p:spPr>
          <a:xfrm>
            <a:off x="705442" y="1600200"/>
            <a:ext cx="8038508" cy="5176718"/>
          </a:xfrm>
          <a:prstGeom prst="rect">
            <a:avLst/>
          </a:prstGeom>
        </p:spPr>
      </p:pic>
      <p:sp>
        <p:nvSpPr>
          <p:cNvPr id="6" name="Title 1"/>
          <p:cNvSpPr>
            <a:spLocks noGrp="1"/>
          </p:cNvSpPr>
          <p:nvPr>
            <p:ph type="title"/>
          </p:nvPr>
        </p:nvSpPr>
        <p:spPr>
          <a:xfrm>
            <a:off x="705442" y="0"/>
            <a:ext cx="11181758" cy="2106168"/>
          </a:xfrm>
        </p:spPr>
        <p:txBody>
          <a:bodyPr/>
          <a:lstStyle/>
          <a:p>
            <a:r>
              <a:rPr lang="en-US" dirty="0" smtClean="0">
                <a:latin typeface="Abadi MT Condensed Extra Bold" charset="0"/>
                <a:ea typeface="Abadi MT Condensed Extra Bold" charset="0"/>
                <a:cs typeface="Abadi MT Condensed Extra Bold" charset="0"/>
              </a:rPr>
              <a:t>Benefits </a:t>
            </a:r>
            <a:r>
              <a:rPr lang="en-US" dirty="0">
                <a:latin typeface="Abadi MT Condensed Extra Bold" charset="0"/>
                <a:ea typeface="Abadi MT Condensed Extra Bold" charset="0"/>
                <a:cs typeface="Abadi MT Condensed Extra Bold" charset="0"/>
              </a:rPr>
              <a:t>of Reading for </a:t>
            </a:r>
            <a:r>
              <a:rPr lang="en-US" dirty="0" smtClean="0">
                <a:latin typeface="Abadi MT Condensed Extra Bold" charset="0"/>
                <a:ea typeface="Abadi MT Condensed Extra Bold" charset="0"/>
                <a:cs typeface="Abadi MT Condensed Extra Bold" charset="0"/>
              </a:rPr>
              <a:t>Pleasure</a:t>
            </a:r>
            <a:endParaRPr lang="en-US"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837429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0"/>
            <a:ext cx="7938083" cy="6858000"/>
          </a:xfrm>
          <a:prstGeom prst="rect">
            <a:avLst/>
          </a:prstGeom>
        </p:spPr>
      </p:pic>
    </p:spTree>
    <p:extLst>
      <p:ext uri="{BB962C8B-B14F-4D97-AF65-F5344CB8AC3E}">
        <p14:creationId xmlns:p14="http://schemas.microsoft.com/office/powerpoint/2010/main" val="934657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03" y="434410"/>
            <a:ext cx="7416124" cy="1629918"/>
          </a:xfrm>
        </p:spPr>
        <p:txBody>
          <a:bodyPr/>
          <a:lstStyle/>
          <a:p>
            <a:r>
              <a:rPr lang="en-US" dirty="0" smtClean="0">
                <a:latin typeface="Abadi MT Condensed Extra Bold" charset="0"/>
                <a:ea typeface="Abadi MT Condensed Extra Bold" charset="0"/>
                <a:cs typeface="Abadi MT Condensed Extra Bold" charset="0"/>
              </a:rPr>
              <a:t>Vocabulary, Grammar, Writing Style, Spelling</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778903" y="2133600"/>
            <a:ext cx="7064502" cy="4724400"/>
          </a:xfrm>
        </p:spPr>
        <p:txBody>
          <a:bodyPr>
            <a:normAutofit fontScale="92500" lnSpcReduction="10000"/>
          </a:bodyPr>
          <a:lstStyle/>
          <a:p>
            <a:r>
              <a:rPr lang="en-US" sz="2800" dirty="0" smtClean="0">
                <a:latin typeface="Calibri" charset="0"/>
                <a:ea typeface="Calibri" charset="0"/>
                <a:cs typeface="Calibri" charset="0"/>
              </a:rPr>
              <a:t>“When </a:t>
            </a:r>
            <a:r>
              <a:rPr lang="en-US" sz="2800" dirty="0">
                <a:latin typeface="Calibri" charset="0"/>
                <a:ea typeface="Calibri" charset="0"/>
                <a:cs typeface="Calibri" charset="0"/>
              </a:rPr>
              <a:t>children read for pleasure, when they get “hooked on books,” they acquire, involuntarily and without conscious effort, nearly all of the so-called “language skills” many people are so concerned </a:t>
            </a:r>
            <a:r>
              <a:rPr lang="en-US" sz="2800" dirty="0" smtClean="0">
                <a:latin typeface="Calibri" charset="0"/>
                <a:ea typeface="Calibri" charset="0"/>
                <a:cs typeface="Calibri" charset="0"/>
              </a:rPr>
              <a:t>about. </a:t>
            </a:r>
          </a:p>
          <a:p>
            <a:endParaRPr lang="en-US" sz="2800" dirty="0" smtClean="0">
              <a:latin typeface="Calibri" charset="0"/>
              <a:ea typeface="Calibri" charset="0"/>
              <a:cs typeface="Calibri" charset="0"/>
            </a:endParaRPr>
          </a:p>
          <a:p>
            <a:r>
              <a:rPr lang="en-US" sz="2800" dirty="0" smtClean="0">
                <a:latin typeface="Calibri" charset="0"/>
                <a:ea typeface="Calibri" charset="0"/>
                <a:cs typeface="Calibri" charset="0"/>
              </a:rPr>
              <a:t>“</a:t>
            </a:r>
            <a:r>
              <a:rPr lang="en-US" sz="2800" dirty="0">
                <a:latin typeface="Calibri" charset="0"/>
                <a:ea typeface="Calibri" charset="0"/>
                <a:cs typeface="Calibri" charset="0"/>
              </a:rPr>
              <a:t>T</a:t>
            </a:r>
            <a:r>
              <a:rPr lang="en-US" sz="2800" dirty="0" smtClean="0">
                <a:latin typeface="Calibri" charset="0"/>
                <a:ea typeface="Calibri" charset="0"/>
                <a:cs typeface="Calibri" charset="0"/>
              </a:rPr>
              <a:t>hey </a:t>
            </a:r>
            <a:r>
              <a:rPr lang="en-US" sz="2800" dirty="0">
                <a:latin typeface="Calibri" charset="0"/>
                <a:ea typeface="Calibri" charset="0"/>
                <a:cs typeface="Calibri" charset="0"/>
              </a:rPr>
              <a:t>will become adequate readers, acquire a large vocabulary, develop the ability to understand and use complex grammatical constructions, develop a good writing style, and become good spellers</a:t>
            </a:r>
            <a:r>
              <a:rPr lang="en-US" sz="2800" dirty="0" smtClean="0">
                <a:latin typeface="Calibri" charset="0"/>
                <a:ea typeface="Calibri" charset="0"/>
                <a:cs typeface="Calibri" charset="0"/>
              </a:rPr>
              <a:t>.”   </a:t>
            </a:r>
          </a:p>
          <a:p>
            <a:pPr marL="0" indent="0">
              <a:buNone/>
            </a:pPr>
            <a:r>
              <a:rPr lang="en-US" sz="2800" dirty="0" smtClean="0">
                <a:latin typeface="Calibri" charset="0"/>
                <a:ea typeface="Calibri" charset="0"/>
                <a:cs typeface="Calibri" charset="0"/>
              </a:rPr>
              <a:t>	--Dr. Stephen </a:t>
            </a:r>
            <a:r>
              <a:rPr lang="en-US" sz="2800" dirty="0" err="1" smtClean="0">
                <a:latin typeface="Calibri" charset="0"/>
                <a:ea typeface="Calibri" charset="0"/>
                <a:cs typeface="Calibri" charset="0"/>
              </a:rPr>
              <a:t>Krashen</a:t>
            </a:r>
            <a:r>
              <a:rPr lang="en-US" sz="2800" dirty="0" smtClean="0">
                <a:latin typeface="Calibri" charset="0"/>
                <a:ea typeface="Calibri" charset="0"/>
                <a:cs typeface="Calibri" charset="0"/>
              </a:rPr>
              <a:t>  </a:t>
            </a:r>
            <a:endParaRPr lang="en-US" sz="2800" dirty="0">
              <a:latin typeface="Calibri" charset="0"/>
              <a:ea typeface="Calibri" charset="0"/>
              <a:cs typeface="Calibri"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00" t="6172"/>
          <a:stretch/>
        </p:blipFill>
        <p:spPr>
          <a:xfrm rot="5400000">
            <a:off x="7824440" y="864156"/>
            <a:ext cx="4956292" cy="36713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2872" y="5352166"/>
            <a:ext cx="2171700" cy="13597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834" y="0"/>
            <a:ext cx="9058166" cy="6793624"/>
          </a:xfrm>
          <a:prstGeom prst="rect">
            <a:avLst/>
          </a:prstGeom>
        </p:spPr>
      </p:pic>
    </p:spTree>
    <p:extLst>
      <p:ext uri="{BB962C8B-B14F-4D97-AF65-F5344CB8AC3E}">
        <p14:creationId xmlns:p14="http://schemas.microsoft.com/office/powerpoint/2010/main" val="16053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charset="0"/>
                <a:ea typeface="Abadi MT Condensed Extra Bold" charset="0"/>
                <a:cs typeface="Abadi MT Condensed Extra Bold" charset="0"/>
              </a:rPr>
              <a:t>Higher Test scores and academic success</a:t>
            </a:r>
            <a:endParaRPr lang="en-US"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838200" y="1916679"/>
            <a:ext cx="6112002" cy="4493622"/>
          </a:xfrm>
        </p:spPr>
        <p:txBody>
          <a:bodyPr>
            <a:normAutofit/>
          </a:bodyPr>
          <a:lstStyle/>
          <a:p>
            <a:r>
              <a:rPr lang="en-US" sz="3000" dirty="0" smtClean="0">
                <a:latin typeface="Calibri" charset="0"/>
                <a:ea typeface="Calibri" charset="0"/>
                <a:cs typeface="Calibri" charset="0"/>
              </a:rPr>
              <a:t>One study done at a low-achieving primary school implemented 30 minutes of pleasure reading a day for all students in every grade level. The report showed that the average student read</a:t>
            </a:r>
            <a:r>
              <a:rPr lang="en-US" sz="3000" dirty="0">
                <a:latin typeface="Calibri" charset="0"/>
                <a:ea typeface="Calibri" charset="0"/>
                <a:cs typeface="Calibri" charset="0"/>
              </a:rPr>
              <a:t> 20 books and had reading growth of 2.4 </a:t>
            </a:r>
            <a:r>
              <a:rPr lang="en-US" sz="3000" dirty="0" smtClean="0">
                <a:latin typeface="Calibri" charset="0"/>
                <a:ea typeface="Calibri" charset="0"/>
                <a:cs typeface="Calibri" charset="0"/>
              </a:rPr>
              <a:t>years.  The school’s total average</a:t>
            </a:r>
            <a:r>
              <a:rPr lang="en-US" sz="3000" dirty="0">
                <a:latin typeface="Calibri" charset="0"/>
                <a:ea typeface="Calibri" charset="0"/>
                <a:cs typeface="Calibri" charset="0"/>
              </a:rPr>
              <a:t> </a:t>
            </a:r>
            <a:r>
              <a:rPr lang="en-US" sz="3000" dirty="0" smtClean="0">
                <a:latin typeface="Calibri" charset="0"/>
                <a:ea typeface="Calibri" charset="0"/>
                <a:cs typeface="Calibri" charset="0"/>
              </a:rPr>
              <a:t>increased by 8.5 </a:t>
            </a:r>
            <a:r>
              <a:rPr lang="en-US" sz="3000" dirty="0">
                <a:latin typeface="Calibri" charset="0"/>
                <a:ea typeface="Calibri" charset="0"/>
                <a:cs typeface="Calibri" charset="0"/>
              </a:rPr>
              <a:t>points</a:t>
            </a:r>
            <a:r>
              <a:rPr lang="en-US" sz="3000" dirty="0" smtClean="0">
                <a:latin typeface="Calibri" charset="0"/>
                <a:ea typeface="Calibri" charset="0"/>
                <a:cs typeface="Calibri" charset="0"/>
              </a:rPr>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049" t="20000" r="617" b="23611"/>
          <a:stretch/>
        </p:blipFill>
        <p:spPr>
          <a:xfrm>
            <a:off x="7181850" y="1422654"/>
            <a:ext cx="4800600" cy="3867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867" y="5289804"/>
            <a:ext cx="2383583" cy="1492455"/>
          </a:xfrm>
          <a:prstGeom prst="rect">
            <a:avLst/>
          </a:prstGeom>
        </p:spPr>
      </p:pic>
    </p:spTree>
    <p:extLst>
      <p:ext uri="{BB962C8B-B14F-4D97-AF65-F5344CB8AC3E}">
        <p14:creationId xmlns:p14="http://schemas.microsoft.com/office/powerpoint/2010/main" val="110131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2962</Words>
  <Application>Microsoft Macintosh PowerPoint</Application>
  <PresentationFormat>Widescreen</PresentationFormat>
  <Paragraphs>171</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Abadi MT Condensed Extra Bold</vt:lpstr>
      <vt:lpstr>Calibri</vt:lpstr>
      <vt:lpstr>Calibri Light</vt:lpstr>
      <vt:lpstr>Mangal</vt:lpstr>
      <vt:lpstr>Arial</vt:lpstr>
      <vt:lpstr>Office Theme</vt:lpstr>
      <vt:lpstr>Workshop Goals and the Benefits of Pleasure Reading</vt:lpstr>
      <vt:lpstr>Workshop Goals:</vt:lpstr>
      <vt:lpstr>Workshop Goals (continued):</vt:lpstr>
      <vt:lpstr>Research shows that pleasure reading habits are the answer to student achievement.</vt:lpstr>
      <vt:lpstr>Why pleasure?</vt:lpstr>
      <vt:lpstr>Benefits of Reading for Pleasure</vt:lpstr>
      <vt:lpstr>PowerPoint Presentation</vt:lpstr>
      <vt:lpstr>Vocabulary, Grammar, Writing Style, Spelling</vt:lpstr>
      <vt:lpstr>Higher Test scores and academic success</vt:lpstr>
      <vt:lpstr>Higher Test Scores – Overall Academic Success</vt:lpstr>
      <vt:lpstr>Our goal is to develop life-long readers!</vt:lpstr>
      <vt:lpstr>Requires Daily Commitment</vt:lpstr>
      <vt:lpstr>Allow more time for students to pleasure read.</vt:lpstr>
      <vt:lpstr>Allow more time for students to pleasure read.</vt:lpstr>
      <vt:lpstr>Practical Ideas: Students can pull out a book during…</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Goals and the Benefits of Pleasure Reading</dc:title>
  <dc:creator>Hannah Knecht</dc:creator>
  <cp:lastModifiedBy>Hannah Knecht</cp:lastModifiedBy>
  <cp:revision>12</cp:revision>
  <dcterms:created xsi:type="dcterms:W3CDTF">2019-08-21T16:14:46Z</dcterms:created>
  <dcterms:modified xsi:type="dcterms:W3CDTF">2019-08-21T20:14:30Z</dcterms:modified>
</cp:coreProperties>
</file>